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5" r:id="rId10"/>
    <p:sldId id="264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4" d="100"/>
          <a:sy n="114" d="100"/>
        </p:scale>
        <p:origin x="43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0957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12000"/>
    </mc:Choice>
    <mc:Fallback>
      <p:transition advClick="0" advTm="12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VIRA_BASE">
    <p:bg>
      <p:bgPr>
        <a:solidFill>
          <a:srgbClr val="F6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E5291A"/>
          </a:solidFill>
          <a:ln w="12700">
            <a:solidFill>
              <a:srgbClr val="E5291A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73952"/>
            <a:ext cx="36576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8E98A6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12000"/>
    </mc:Choice>
    <mc:Fallback>
      <p:transition advClick="0" advTm="12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STER">
    <p:bg>
      <p:bgPr>
        <a:solidFill>
          <a:srgbClr val="1515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12880" y="6473952"/>
            <a:ext cx="32004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77777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398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12000"/>
    </mc:Choice>
    <mc:Fallback>
      <p:transition advClick="0" advTm="12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73952"/>
            <a:ext cx="36576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8E98A6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mc:AlternateContent xmlns:mc="http://schemas.openxmlformats.org/markup-compatibility/2006">
    <mc:Choice xmlns:p14="http://schemas.microsoft.com/office/powerpoint/2010/main" Requires="p14">
      <p:transition p14:dur="10" advClick="0" advTm="12000"/>
    </mc:Choice>
    <mc:Fallback>
      <p:transition advClick="0" advTm="12000"/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12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ater_deflector_deck/assets/hero_led.jpg"/>
          <p:cNvPicPr>
            <a:picLocks noChangeAspect="1"/>
          </p:cNvPicPr>
          <p:nvPr/>
        </p:nvPicPr>
        <p:blipFill>
          <a:blip r:embed="rId3"/>
          <a:srcRect l="5193" r="5193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6537960" cy="6858000"/>
          </a:xfrm>
          <a:prstGeom prst="rect">
            <a:avLst/>
          </a:prstGeom>
          <a:solidFill>
            <a:schemeClr val="bg1">
              <a:alpha val="82000"/>
            </a:schemeClr>
          </a:solidFill>
          <a:ln w="12700">
            <a:solidFill>
              <a:srgbClr val="0E1115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-1" y="0"/>
            <a:ext cx="12191695" cy="6858000"/>
          </a:xfrm>
          <a:prstGeom prst="rect">
            <a:avLst/>
          </a:prstGeom>
          <a:solidFill>
            <a:srgbClr val="0B0D0F">
              <a:alpha val="52000"/>
            </a:srgbClr>
          </a:solidFill>
          <a:ln w="12700">
            <a:solidFill>
              <a:srgbClr val="0B0D0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8" name="Text 4"/>
          <p:cNvSpPr/>
          <p:nvPr/>
        </p:nvSpPr>
        <p:spPr>
          <a:xfrm>
            <a:off x="749808" y="1709928"/>
            <a:ext cx="193852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860" dirty="0"/>
          </a:p>
        </p:txBody>
      </p:sp>
      <p:sp>
        <p:nvSpPr>
          <p:cNvPr id="9" name="Text 5"/>
          <p:cNvSpPr/>
          <p:nvPr/>
        </p:nvSpPr>
        <p:spPr>
          <a:xfrm>
            <a:off x="621792" y="214884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kern="0" spc="220" dirty="0">
                <a:solidFill>
                  <a:srgbClr val="D9E2ED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КУХОННЫЙ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6"/>
          <p:cNvSpPr/>
          <p:nvPr/>
        </p:nvSpPr>
        <p:spPr>
          <a:xfrm>
            <a:off x="566928" y="2225222"/>
            <a:ext cx="5623560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300" b="1" dirty="0">
                <a:solidFill>
                  <a:srgbClr val="FFFFFF"/>
                </a:solidFill>
                <a:latin typeface="Times New Roman" panose="02020603050405020304" pitchFamily="18" charset="0"/>
                <a:ea typeface="Inter Display" pitchFamily="34" charset="-122"/>
                <a:cs typeface="Times New Roman" panose="02020603050405020304" pitchFamily="18" charset="0"/>
              </a:rPr>
              <a:t>ВОДООТБОЙНИК</a:t>
            </a:r>
            <a:endParaRPr lang="en-US" sz="4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7"/>
          <p:cNvSpPr/>
          <p:nvPr/>
        </p:nvSpPr>
        <p:spPr>
          <a:xfrm>
            <a:off x="640080" y="3803904"/>
            <a:ext cx="4709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 err="1">
                <a:solidFill>
                  <a:srgbClr val="F1F4F7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Алюминиевый</a:t>
            </a:r>
            <a:r>
              <a:rPr lang="en-US" sz="1600" dirty="0">
                <a:solidFill>
                  <a:srgbClr val="F1F4F7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F1F4F7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водоотбойник</a:t>
            </a:r>
            <a:r>
              <a:rPr lang="en-US" sz="1600" dirty="0">
                <a:solidFill>
                  <a:srgbClr val="F1F4F7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с подсветкой и без — для аккуратного, защищённого и эстетичного примыкания столешницы к фартуку.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hape 8"/>
          <p:cNvSpPr/>
          <p:nvPr/>
        </p:nvSpPr>
        <p:spPr>
          <a:xfrm>
            <a:off x="640080" y="5093208"/>
            <a:ext cx="658368" cy="0"/>
          </a:xfrm>
          <a:prstGeom prst="line">
            <a:avLst/>
          </a:prstGeom>
          <a:noFill/>
          <a:ln w="38100">
            <a:solidFill>
              <a:srgbClr val="E5291A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1417320" y="5001768"/>
            <a:ext cx="4297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E4E9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 подсветкой  |  Без подсветки  |  Окрашивание по RAL</a:t>
            </a:r>
            <a:endParaRPr lang="en-US" sz="1050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5EFABD8-E239-0F13-5FDF-25C1519FA9FE}"/>
              </a:ext>
            </a:extLst>
          </p:cNvPr>
          <p:cNvSpPr/>
          <p:nvPr/>
        </p:nvSpPr>
        <p:spPr>
          <a:xfrm>
            <a:off x="608873" y="412863"/>
            <a:ext cx="1644243" cy="113247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Image 1" descr="/mnt/data/water_deflector_deck/assets/logo_avir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384049"/>
            <a:ext cx="1549447" cy="118305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12000"/>
    </mc:Choice>
    <mc:Fallback>
      <p:transition advClick="0" advTm="12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502920"/>
            <a:ext cx="52303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21792" y="1790023"/>
            <a:ext cx="523036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171A1F"/>
                </a:solidFill>
                <a:latin typeface="Times New Roman" panose="02020603050405020304" pitchFamily="18" charset="0"/>
                <a:ea typeface="Inter Display" pitchFamily="34" charset="-122"/>
                <a:cs typeface="Times New Roman" panose="02020603050405020304" pitchFamily="18" charset="0"/>
              </a:rPr>
              <a:t>Аккуратное примыкание и надёжная защита</a:t>
            </a: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621792" y="2951141"/>
            <a:ext cx="4983480" cy="19751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20" dirty="0">
                <a:solidFill>
                  <a:srgbClr val="171A1F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Алюминиевый водоотбойник предназначен для аккуратного примыкания столешницы к фартуку, защищая стык от попадания влаги, загрязнений и бытового мусора. Благодаря минималистичному дизайну профиль гармонично вписывается как в современные, так и в классические интерьеры, создавая завершённый и аккуратный внешний вид.</a:t>
            </a:r>
            <a:endParaRPr lang="en-US" sz="152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818388" y="5125212"/>
            <a:ext cx="1325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b="1" dirty="0"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3000 мм</a:t>
            </a:r>
            <a:endParaRPr lang="en-US" sz="2300" dirty="0"/>
          </a:p>
        </p:txBody>
      </p:sp>
      <p:sp>
        <p:nvSpPr>
          <p:cNvPr id="7" name="Text 5"/>
          <p:cNvSpPr/>
          <p:nvPr/>
        </p:nvSpPr>
        <p:spPr>
          <a:xfrm>
            <a:off x="704088" y="5605272"/>
            <a:ext cx="1554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30" dirty="0">
                <a:latin typeface="Inter" pitchFamily="34" charset="0"/>
                <a:ea typeface="Inter" pitchFamily="34" charset="-122"/>
                <a:cs typeface="Inter" pitchFamily="34" charset="-120"/>
              </a:rPr>
              <a:t>стандартная длина</a:t>
            </a:r>
            <a:endParaRPr lang="en-US" sz="930" dirty="0"/>
          </a:p>
        </p:txBody>
      </p:sp>
      <p:sp>
        <p:nvSpPr>
          <p:cNvPr id="8" name="Shape 6"/>
          <p:cNvSpPr/>
          <p:nvPr/>
        </p:nvSpPr>
        <p:spPr>
          <a:xfrm>
            <a:off x="2258568" y="5076886"/>
            <a:ext cx="0" cy="804672"/>
          </a:xfrm>
          <a:prstGeom prst="line">
            <a:avLst/>
          </a:prstGeom>
          <a:noFill/>
          <a:ln w="15240">
            <a:solidFill>
              <a:srgbClr val="7F9BC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391156" y="5129314"/>
            <a:ext cx="1691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b="1" dirty="0"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до 6000 мм</a:t>
            </a:r>
            <a:endParaRPr lang="en-US" sz="2300" dirty="0"/>
          </a:p>
        </p:txBody>
      </p:sp>
      <p:sp>
        <p:nvSpPr>
          <p:cNvPr id="10" name="Text 8"/>
          <p:cNvSpPr/>
          <p:nvPr/>
        </p:nvSpPr>
        <p:spPr>
          <a:xfrm>
            <a:off x="2258568" y="5605272"/>
            <a:ext cx="2057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30" dirty="0">
                <a:latin typeface="Inter" pitchFamily="34" charset="0"/>
                <a:ea typeface="Inter" pitchFamily="34" charset="-122"/>
                <a:cs typeface="Inter" pitchFamily="34" charset="-120"/>
              </a:rPr>
              <a:t>нестандартное изготовление</a:t>
            </a:r>
            <a:endParaRPr lang="en-US" sz="930" dirty="0"/>
          </a:p>
        </p:txBody>
      </p:sp>
      <p:pic>
        <p:nvPicPr>
          <p:cNvPr id="12" name="Image 0" descr="/mnt/data/water_deflector_deck/assets/closeup.jpg"/>
          <p:cNvPicPr>
            <a:picLocks noChangeAspect="1"/>
          </p:cNvPicPr>
          <p:nvPr/>
        </p:nvPicPr>
        <p:blipFill>
          <a:blip r:embed="rId3"/>
          <a:srcRect l="2000" t="2000" r="-41042" b="2000"/>
          <a:stretch/>
        </p:blipFill>
        <p:spPr>
          <a:xfrm>
            <a:off x="6257998" y="139719"/>
            <a:ext cx="7589350" cy="6027909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6537960" y="5568696"/>
            <a:ext cx="1865376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750" dirty="0"/>
          </a:p>
        </p:txBody>
      </p:sp>
      <p:pic>
        <p:nvPicPr>
          <p:cNvPr id="15" name="Image 1" descr="/mnt/data/water_deflector_deck/assets/logo_avir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949" y="205099"/>
            <a:ext cx="2082399" cy="1516344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1664208" y="6409944"/>
            <a:ext cx="22402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67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73952"/>
            <a:ext cx="36576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8E98A6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12000"/>
    </mc:Choice>
    <mc:Fallback>
      <p:transition advClick="0" advTm="12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75488"/>
            <a:ext cx="7132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749808" y="498348"/>
            <a:ext cx="7132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71A1F"/>
                </a:solidFill>
                <a:latin typeface="Times New Roman" panose="02020603050405020304" pitchFamily="18" charset="0"/>
                <a:ea typeface="Inter Display" pitchFamily="34" charset="-122"/>
                <a:cs typeface="Times New Roman" panose="02020603050405020304" pitchFamily="18" charset="0"/>
              </a:rPr>
              <a:t>Две версии — единая эстетика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621792" y="1216152"/>
            <a:ext cx="6035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42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02920" y="1590259"/>
            <a:ext cx="5440680" cy="4251960"/>
          </a:xfrm>
          <a:prstGeom prst="roundRect">
            <a:avLst>
              <a:gd name="adj" fmla="val 1935"/>
            </a:avLst>
          </a:prstGeom>
          <a:solidFill>
            <a:srgbClr val="FFFFFF"/>
          </a:solidFill>
          <a:ln w="12700">
            <a:solidFill>
              <a:srgbClr val="D8DEE6"/>
            </a:solidFill>
            <a:prstDash val="solid"/>
          </a:ln>
          <a:effectLst>
            <a:outerShdw blurRad="19050" dist="5080" dir="2700000" algn="bl" rotWithShape="0">
              <a:srgbClr val="111111">
                <a:alpha val="10000"/>
              </a:srgbClr>
            </a:outerShdw>
          </a:effectLst>
        </p:spPr>
      </p:sp>
      <p:pic>
        <p:nvPicPr>
          <p:cNvPr id="6" name="Image 0" descr="/mnt/data/water_deflector_deck/assets/hero_led.jpg"/>
          <p:cNvPicPr>
            <a:picLocks noChangeAspect="1"/>
          </p:cNvPicPr>
          <p:nvPr/>
        </p:nvPicPr>
        <p:blipFill>
          <a:blip r:embed="rId3"/>
          <a:srcRect l="11584" r="11584"/>
          <a:stretch/>
        </p:blipFill>
        <p:spPr>
          <a:xfrm>
            <a:off x="630936" y="2021621"/>
            <a:ext cx="5184648" cy="3401568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987552" y="4965192"/>
            <a:ext cx="1481328" cy="347472"/>
          </a:xfrm>
          <a:prstGeom prst="roundRect">
            <a:avLst>
              <a:gd name="adj" fmla="val 21053"/>
            </a:avLst>
          </a:prstGeom>
          <a:solidFill>
            <a:srgbClr val="E5291A"/>
          </a:solidFill>
          <a:ln w="12700">
            <a:solidFill>
              <a:srgbClr val="E5291A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97280" y="5074920"/>
            <a:ext cx="126187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 ПОДСВЕТКОЙ</a:t>
            </a:r>
            <a:endParaRPr lang="en-US" sz="830" dirty="0"/>
          </a:p>
        </p:txBody>
      </p:sp>
      <p:sp>
        <p:nvSpPr>
          <p:cNvPr id="9" name="Text 6"/>
          <p:cNvSpPr/>
          <p:nvPr/>
        </p:nvSpPr>
        <p:spPr>
          <a:xfrm>
            <a:off x="932688" y="5504688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80" dirty="0">
                <a:solidFill>
                  <a:srgbClr val="66717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Дополнительный свет и эффектная линия примыкания.</a:t>
            </a:r>
            <a:endParaRPr lang="en-US" sz="1080" dirty="0"/>
          </a:p>
        </p:txBody>
      </p:sp>
      <p:sp>
        <p:nvSpPr>
          <p:cNvPr id="10" name="Shape 7"/>
          <p:cNvSpPr/>
          <p:nvPr/>
        </p:nvSpPr>
        <p:spPr>
          <a:xfrm>
            <a:off x="6245352" y="1613916"/>
            <a:ext cx="5367528" cy="4251960"/>
          </a:xfrm>
          <a:prstGeom prst="roundRect">
            <a:avLst>
              <a:gd name="adj" fmla="val 1935"/>
            </a:avLst>
          </a:prstGeom>
          <a:solidFill>
            <a:srgbClr val="FFFFFF"/>
          </a:solidFill>
          <a:ln w="12700">
            <a:solidFill>
              <a:srgbClr val="D8DEE6"/>
            </a:solidFill>
            <a:prstDash val="solid"/>
          </a:ln>
          <a:effectLst>
            <a:outerShdw blurRad="19050" dist="5080" dir="2700000" algn="bl" rotWithShape="0">
              <a:srgbClr val="111111">
                <a:alpha val="10000"/>
              </a:srgbClr>
            </a:outerShdw>
          </a:effectLst>
        </p:spPr>
      </p:sp>
      <p:pic>
        <p:nvPicPr>
          <p:cNvPr id="11" name="Image 1" descr="/mnt/data/water_deflector_deck/assets/hero_noled.jpg"/>
          <p:cNvPicPr>
            <a:picLocks noChangeAspect="1"/>
          </p:cNvPicPr>
          <p:nvPr/>
        </p:nvPicPr>
        <p:blipFill>
          <a:blip r:embed="rId4"/>
          <a:srcRect l="11989" r="11989"/>
          <a:stretch/>
        </p:blipFill>
        <p:spPr>
          <a:xfrm>
            <a:off x="6327648" y="1920239"/>
            <a:ext cx="5111496" cy="3502949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565392" y="4965192"/>
            <a:ext cx="1664208" cy="347472"/>
          </a:xfrm>
          <a:prstGeom prst="roundRect">
            <a:avLst>
              <a:gd name="adj" fmla="val 21053"/>
            </a:avLst>
          </a:prstGeom>
          <a:solidFill>
            <a:srgbClr val="244D86"/>
          </a:solidFill>
          <a:ln w="12700">
            <a:solidFill>
              <a:srgbClr val="244D86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6693408" y="5074920"/>
            <a:ext cx="139903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БЕЗ ПОДСВЕТКИ</a:t>
            </a:r>
            <a:endParaRPr lang="en-US" sz="830" dirty="0"/>
          </a:p>
        </p:txBody>
      </p:sp>
      <p:sp>
        <p:nvSpPr>
          <p:cNvPr id="14" name="Text 10"/>
          <p:cNvSpPr/>
          <p:nvPr/>
        </p:nvSpPr>
        <p:spPr>
          <a:xfrm>
            <a:off x="6537960" y="5504688"/>
            <a:ext cx="4709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80" dirty="0">
                <a:solidFill>
                  <a:srgbClr val="66717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Сдержанное решение для чистой архитектуры кухни.</a:t>
            </a:r>
            <a:endParaRPr lang="en-US" sz="1080" dirty="0"/>
          </a:p>
        </p:txBody>
      </p:sp>
      <p:pic>
        <p:nvPicPr>
          <p:cNvPr id="15" name="Image 2" descr="/mnt/data/water_deflector_deck/assets/logo_avir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83396" y="-32655"/>
            <a:ext cx="2335285" cy="173801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664208" y="6409944"/>
            <a:ext cx="22402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67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73952"/>
            <a:ext cx="36576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8E98A6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12000"/>
    </mc:Choice>
    <mc:Fallback>
      <p:transition advClick="0" advTm="12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113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ater_deflector_deck/assets/hero_led.jpg"/>
          <p:cNvPicPr>
            <a:picLocks noChangeAspect="1"/>
          </p:cNvPicPr>
          <p:nvPr/>
        </p:nvPicPr>
        <p:blipFill>
          <a:blip r:embed="rId3"/>
          <a:srcRect l="5193" r="5193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623560" y="0"/>
            <a:ext cx="6565392" cy="6858000"/>
          </a:xfrm>
          <a:prstGeom prst="rect">
            <a:avLst/>
          </a:prstGeom>
          <a:solidFill>
            <a:schemeClr val="bg1">
              <a:lumMod val="95000"/>
              <a:alpha val="88000"/>
            </a:schemeClr>
          </a:solidFill>
          <a:ln w="12700">
            <a:solidFill>
              <a:srgbClr val="101317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rgbClr val="0E1115">
              <a:alpha val="45000"/>
            </a:srgbClr>
          </a:solidFill>
          <a:ln w="12700">
            <a:solidFill>
              <a:srgbClr val="0E1115">
                <a:alpha val="0"/>
              </a:srgbClr>
            </a:solidFill>
            <a:prstDash val="solid"/>
          </a:ln>
        </p:spPr>
      </p:sp>
      <p:pic>
        <p:nvPicPr>
          <p:cNvPr id="6" name="Image 1" descr="/mnt/data/water_deflector_deck/assets/logo_avir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533" y="0"/>
            <a:ext cx="1831233" cy="152602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400800" y="1143000"/>
            <a:ext cx="4389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60" dirty="0">
                <a:solidFill>
                  <a:srgbClr val="AFC3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ИНТЕГРИРОВАННАЯ ПОДСВЕТКА</a:t>
            </a:r>
            <a:endParaRPr lang="en-US" sz="1050" dirty="0"/>
          </a:p>
        </p:txBody>
      </p:sp>
      <p:sp>
        <p:nvSpPr>
          <p:cNvPr id="8" name="Text 4"/>
          <p:cNvSpPr/>
          <p:nvPr/>
        </p:nvSpPr>
        <p:spPr>
          <a:xfrm>
            <a:off x="6364224" y="1481328"/>
            <a:ext cx="5074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100" b="1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Свет в рабочей зоне — без лишних деталей</a:t>
            </a:r>
            <a:endParaRPr lang="en-US" sz="3100" dirty="0"/>
          </a:p>
        </p:txBody>
      </p:sp>
      <p:sp>
        <p:nvSpPr>
          <p:cNvPr id="9" name="Text 5"/>
          <p:cNvSpPr/>
          <p:nvPr/>
        </p:nvSpPr>
        <p:spPr>
          <a:xfrm>
            <a:off x="6400800" y="2788920"/>
            <a:ext cx="47548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20" dirty="0">
                <a:solidFill>
                  <a:srgbClr val="F0F3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 </a:t>
            </a:r>
            <a:r>
              <a:rPr lang="en-US" sz="1520" dirty="0" err="1">
                <a:solidFill>
                  <a:srgbClr val="F0F3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ассортименте</a:t>
            </a:r>
            <a:r>
              <a:rPr lang="en-US" sz="1520" dirty="0">
                <a:solidFill>
                  <a:srgbClr val="F0F3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520" dirty="0" err="1">
                <a:solidFill>
                  <a:srgbClr val="F0F3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представлена</a:t>
            </a:r>
            <a:r>
              <a:rPr lang="en-US" sz="1520" dirty="0">
                <a:solidFill>
                  <a:srgbClr val="F0F3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модель водоотбойника под подсветку, который не только обеспечивает дополнительное освещение рабочей зоны, но и придаёт кухне современный, эффектный внешний вид, подчёркивая геометрию столешницы и фартука.</a:t>
            </a:r>
            <a:endParaRPr lang="en-US" sz="1520" dirty="0"/>
          </a:p>
        </p:txBody>
      </p:sp>
      <p:sp>
        <p:nvSpPr>
          <p:cNvPr id="10" name="Shape 6"/>
          <p:cNvSpPr/>
          <p:nvPr/>
        </p:nvSpPr>
        <p:spPr>
          <a:xfrm>
            <a:off x="6400800" y="4983480"/>
            <a:ext cx="1517904" cy="384048"/>
          </a:xfrm>
          <a:prstGeom prst="roundRect">
            <a:avLst>
              <a:gd name="adj" fmla="val 19048"/>
            </a:avLst>
          </a:prstGeom>
          <a:solidFill>
            <a:srgbClr val="244D86">
              <a:alpha val="97000"/>
            </a:srgbClr>
          </a:solidFill>
          <a:ln w="12700">
            <a:solidFill>
              <a:srgbClr val="244D86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6473952" y="5102352"/>
            <a:ext cx="13716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LED-лента в пазу</a:t>
            </a:r>
            <a:endParaRPr lang="en-US" sz="830" dirty="0"/>
          </a:p>
        </p:txBody>
      </p:sp>
      <p:sp>
        <p:nvSpPr>
          <p:cNvPr id="12" name="Shape 8"/>
          <p:cNvSpPr/>
          <p:nvPr/>
        </p:nvSpPr>
        <p:spPr>
          <a:xfrm>
            <a:off x="8138160" y="4983480"/>
            <a:ext cx="1325880" cy="384048"/>
          </a:xfrm>
          <a:prstGeom prst="roundRect">
            <a:avLst>
              <a:gd name="adj" fmla="val 19048"/>
            </a:avLst>
          </a:prstGeom>
          <a:solidFill>
            <a:srgbClr val="244D86">
              <a:alpha val="97000"/>
            </a:srgbClr>
          </a:solidFill>
          <a:ln w="12700">
            <a:solidFill>
              <a:srgbClr val="244D86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8211312" y="5102352"/>
            <a:ext cx="117957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Рассеиватель</a:t>
            </a:r>
            <a:endParaRPr lang="en-US" sz="830" dirty="0"/>
          </a:p>
        </p:txBody>
      </p:sp>
      <p:sp>
        <p:nvSpPr>
          <p:cNvPr id="14" name="Shape 10"/>
          <p:cNvSpPr/>
          <p:nvPr/>
        </p:nvSpPr>
        <p:spPr>
          <a:xfrm>
            <a:off x="9656064" y="4983480"/>
            <a:ext cx="1325880" cy="384048"/>
          </a:xfrm>
          <a:prstGeom prst="roundRect">
            <a:avLst>
              <a:gd name="adj" fmla="val 19048"/>
            </a:avLst>
          </a:prstGeom>
          <a:solidFill>
            <a:srgbClr val="E5291A">
              <a:alpha val="97000"/>
            </a:srgbClr>
          </a:solidFill>
          <a:ln w="12700">
            <a:solidFill>
              <a:srgbClr val="E5291A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9729216" y="5102352"/>
            <a:ext cx="117957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Мягкий свет</a:t>
            </a:r>
            <a:endParaRPr lang="en-US" sz="830" dirty="0"/>
          </a:p>
        </p:txBody>
      </p:sp>
      <p:sp>
        <p:nvSpPr>
          <p:cNvPr id="16" name="Text 12"/>
          <p:cNvSpPr/>
          <p:nvPr/>
        </p:nvSpPr>
        <p:spPr>
          <a:xfrm>
            <a:off x="6400800" y="6144768"/>
            <a:ext cx="4480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82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12000"/>
    </mc:Choice>
    <mc:Fallback>
      <p:transition advClick="0" advTm="12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75488"/>
            <a:ext cx="7132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35637" y="449231"/>
            <a:ext cx="7132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71A1F"/>
                </a:solidFill>
                <a:latin typeface="Times New Roman" panose="02020603050405020304" pitchFamily="18" charset="0"/>
                <a:ea typeface="Inter Display" pitchFamily="34" charset="-122"/>
                <a:cs typeface="Times New Roman" panose="02020603050405020304" pitchFamily="18" charset="0"/>
              </a:rPr>
              <a:t>Один цвет — цельный интерьер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594360" y="1133772"/>
            <a:ext cx="6126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20" dirty="0"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Возможно окрашивание всех ключевых алюминиевых элементов кухни в единый оттенок</a:t>
            </a:r>
            <a:r>
              <a:rPr lang="en-US" sz="1420" dirty="0"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420" dirty="0"/>
          </a:p>
        </p:txBody>
      </p:sp>
      <p:sp>
        <p:nvSpPr>
          <p:cNvPr id="5" name="Shape 3"/>
          <p:cNvSpPr/>
          <p:nvPr/>
        </p:nvSpPr>
        <p:spPr>
          <a:xfrm>
            <a:off x="621792" y="1755648"/>
            <a:ext cx="4846320" cy="4343400"/>
          </a:xfrm>
          <a:prstGeom prst="roundRect">
            <a:avLst>
              <a:gd name="adj" fmla="val 1895"/>
            </a:avLst>
          </a:prstGeom>
          <a:solidFill>
            <a:srgbClr val="FFFFFF"/>
          </a:solidFill>
          <a:ln w="12700">
            <a:solidFill>
              <a:srgbClr val="D8DEE6"/>
            </a:solidFill>
            <a:prstDash val="solid"/>
          </a:ln>
          <a:effectLst>
            <a:outerShdw blurRad="19050" dist="5080" dir="2700000" algn="bl" rotWithShape="0">
              <a:srgbClr val="111111">
                <a:alpha val="9000"/>
              </a:srgbClr>
            </a:outerShdw>
          </a:effectLst>
        </p:spPr>
      </p:sp>
      <p:pic>
        <p:nvPicPr>
          <p:cNvPr id="6" name="Image 0" descr="/mnt/data/water_deflector_deck/assets/interior_wood.jpg"/>
          <p:cNvPicPr>
            <a:picLocks noChangeAspect="1"/>
          </p:cNvPicPr>
          <p:nvPr/>
        </p:nvPicPr>
        <p:blipFill>
          <a:blip r:embed="rId3"/>
          <a:srcRect t="18927" b="18927"/>
          <a:stretch/>
        </p:blipFill>
        <p:spPr>
          <a:xfrm>
            <a:off x="749808" y="1883664"/>
            <a:ext cx="4590288" cy="4087368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987552" y="5321808"/>
            <a:ext cx="1975104" cy="384048"/>
          </a:xfrm>
          <a:prstGeom prst="roundRect">
            <a:avLst>
              <a:gd name="adj" fmla="val 19048"/>
            </a:avLst>
          </a:prstGeom>
          <a:solidFill>
            <a:srgbClr val="FFFFFF">
              <a:alpha val="9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133856" y="5449824"/>
            <a:ext cx="1682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20" b="1" kern="0" spc="60" dirty="0">
                <a:solidFill>
                  <a:srgbClr val="244D8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ОКРАШИВАНИЕ ПО RAL</a:t>
            </a:r>
            <a:endParaRPr lang="en-US" sz="820" dirty="0"/>
          </a:p>
        </p:txBody>
      </p:sp>
      <p:sp>
        <p:nvSpPr>
          <p:cNvPr id="9" name="Shape 6"/>
          <p:cNvSpPr/>
          <p:nvPr/>
        </p:nvSpPr>
        <p:spPr>
          <a:xfrm>
            <a:off x="6419088" y="2066544"/>
            <a:ext cx="0" cy="2816352"/>
          </a:xfrm>
          <a:prstGeom prst="line">
            <a:avLst/>
          </a:prstGeom>
          <a:noFill/>
          <a:ln w="27940">
            <a:solidFill>
              <a:srgbClr val="3A64A3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6199632" y="1920240"/>
            <a:ext cx="438912" cy="438912"/>
          </a:xfrm>
          <a:prstGeom prst="ellipse">
            <a:avLst/>
          </a:prstGeom>
          <a:solidFill>
            <a:srgbClr val="244D86"/>
          </a:solidFill>
          <a:ln w="12700">
            <a:solidFill>
              <a:srgbClr val="244D86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199632" y="2057400"/>
            <a:ext cx="43891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6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760" dirty="0"/>
          </a:p>
        </p:txBody>
      </p:sp>
      <p:sp>
        <p:nvSpPr>
          <p:cNvPr id="12" name="Shape 9"/>
          <p:cNvSpPr/>
          <p:nvPr/>
        </p:nvSpPr>
        <p:spPr>
          <a:xfrm>
            <a:off x="6903720" y="1828800"/>
            <a:ext cx="3977640" cy="640080"/>
          </a:xfrm>
          <a:prstGeom prst="roundRect">
            <a:avLst>
              <a:gd name="adj" fmla="val 10000"/>
            </a:avLst>
          </a:prstGeom>
          <a:solidFill>
            <a:srgbClr val="DCE7F6"/>
          </a:solidFill>
          <a:ln w="12700">
            <a:solidFill>
              <a:srgbClr val="C3D3EA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7205472" y="2029968"/>
            <a:ext cx="3383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20" b="1" dirty="0">
                <a:solidFill>
                  <a:srgbClr val="171A1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Ручка GOLA</a:t>
            </a:r>
            <a:endParaRPr lang="en-US" sz="1420" dirty="0"/>
          </a:p>
        </p:txBody>
      </p:sp>
      <p:sp>
        <p:nvSpPr>
          <p:cNvPr id="14" name="Shape 11"/>
          <p:cNvSpPr/>
          <p:nvPr/>
        </p:nvSpPr>
        <p:spPr>
          <a:xfrm>
            <a:off x="6199632" y="2816352"/>
            <a:ext cx="438912" cy="438912"/>
          </a:xfrm>
          <a:prstGeom prst="ellipse">
            <a:avLst/>
          </a:prstGeom>
          <a:solidFill>
            <a:srgbClr val="244D86"/>
          </a:solidFill>
          <a:ln w="12700">
            <a:solidFill>
              <a:srgbClr val="244D86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199632" y="2953512"/>
            <a:ext cx="43891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6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760" dirty="0"/>
          </a:p>
        </p:txBody>
      </p:sp>
      <p:sp>
        <p:nvSpPr>
          <p:cNvPr id="16" name="Shape 13"/>
          <p:cNvSpPr/>
          <p:nvPr/>
        </p:nvSpPr>
        <p:spPr>
          <a:xfrm>
            <a:off x="6903720" y="2724912"/>
            <a:ext cx="3977640" cy="640080"/>
          </a:xfrm>
          <a:prstGeom prst="roundRect">
            <a:avLst>
              <a:gd name="adj" fmla="val 10000"/>
            </a:avLst>
          </a:prstGeom>
          <a:solidFill>
            <a:srgbClr val="DCE7F6"/>
          </a:solidFill>
          <a:ln w="12700">
            <a:solidFill>
              <a:srgbClr val="C3D3EA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205472" y="2926080"/>
            <a:ext cx="3383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20" b="1" dirty="0">
                <a:solidFill>
                  <a:srgbClr val="171A1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Алюминиевые рамки</a:t>
            </a:r>
            <a:endParaRPr lang="en-US" sz="1420" dirty="0"/>
          </a:p>
        </p:txBody>
      </p:sp>
      <p:sp>
        <p:nvSpPr>
          <p:cNvPr id="18" name="Shape 15"/>
          <p:cNvSpPr/>
          <p:nvPr/>
        </p:nvSpPr>
        <p:spPr>
          <a:xfrm>
            <a:off x="6199632" y="3712464"/>
            <a:ext cx="438912" cy="438912"/>
          </a:xfrm>
          <a:prstGeom prst="ellipse">
            <a:avLst/>
          </a:prstGeom>
          <a:solidFill>
            <a:srgbClr val="244D86"/>
          </a:solidFill>
          <a:ln w="12700">
            <a:solidFill>
              <a:srgbClr val="244D86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199632" y="3849624"/>
            <a:ext cx="43891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6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760" dirty="0"/>
          </a:p>
        </p:txBody>
      </p:sp>
      <p:sp>
        <p:nvSpPr>
          <p:cNvPr id="20" name="Shape 17"/>
          <p:cNvSpPr/>
          <p:nvPr/>
        </p:nvSpPr>
        <p:spPr>
          <a:xfrm>
            <a:off x="6903720" y="3621024"/>
            <a:ext cx="3977640" cy="640080"/>
          </a:xfrm>
          <a:prstGeom prst="roundRect">
            <a:avLst>
              <a:gd name="adj" fmla="val 10000"/>
            </a:avLst>
          </a:prstGeom>
          <a:solidFill>
            <a:srgbClr val="DCE7F6"/>
          </a:solidFill>
          <a:ln w="12700">
            <a:solidFill>
              <a:srgbClr val="C3D3EA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205472" y="3822192"/>
            <a:ext cx="3383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20" b="1" dirty="0">
                <a:solidFill>
                  <a:srgbClr val="171A1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Профильные ручки</a:t>
            </a:r>
            <a:endParaRPr lang="en-US" sz="1420" dirty="0"/>
          </a:p>
        </p:txBody>
      </p:sp>
      <p:sp>
        <p:nvSpPr>
          <p:cNvPr id="22" name="Shape 19"/>
          <p:cNvSpPr/>
          <p:nvPr/>
        </p:nvSpPr>
        <p:spPr>
          <a:xfrm>
            <a:off x="6199632" y="4608576"/>
            <a:ext cx="438912" cy="438912"/>
          </a:xfrm>
          <a:prstGeom prst="ellipse">
            <a:avLst/>
          </a:prstGeom>
          <a:solidFill>
            <a:srgbClr val="E5291A"/>
          </a:solidFill>
          <a:ln w="12700">
            <a:solidFill>
              <a:srgbClr val="E5291A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6199632" y="4745736"/>
            <a:ext cx="43891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6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en-US" sz="760" dirty="0"/>
          </a:p>
        </p:txBody>
      </p:sp>
      <p:sp>
        <p:nvSpPr>
          <p:cNvPr id="24" name="Shape 21"/>
          <p:cNvSpPr/>
          <p:nvPr/>
        </p:nvSpPr>
        <p:spPr>
          <a:xfrm>
            <a:off x="6903720" y="4517136"/>
            <a:ext cx="3977640" cy="640080"/>
          </a:xfrm>
          <a:prstGeom prst="roundRect">
            <a:avLst>
              <a:gd name="adj" fmla="val 10000"/>
            </a:avLst>
          </a:prstGeom>
          <a:solidFill>
            <a:srgbClr val="FBE3E0"/>
          </a:solidFill>
          <a:ln w="12700">
            <a:solidFill>
              <a:srgbClr val="F0B9B4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7205472" y="4718304"/>
            <a:ext cx="3383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20" b="1" dirty="0">
                <a:solidFill>
                  <a:srgbClr val="171A1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Водоотбойник</a:t>
            </a:r>
            <a:endParaRPr lang="en-US" sz="1420" dirty="0"/>
          </a:p>
        </p:txBody>
      </p:sp>
      <p:sp>
        <p:nvSpPr>
          <p:cNvPr id="26" name="Text 23"/>
          <p:cNvSpPr/>
          <p:nvPr/>
        </p:nvSpPr>
        <p:spPr>
          <a:xfrm>
            <a:off x="6199632" y="5440680"/>
            <a:ext cx="4892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latin typeface="Inter" pitchFamily="34" charset="0"/>
                <a:ea typeface="Inter" pitchFamily="34" charset="-122"/>
                <a:cs typeface="Inter" pitchFamily="34" charset="-120"/>
              </a:rPr>
              <a:t>Единый оттенок помогает связать фасады, профили и рабочую зону в одну визуальную систему. Доступно окрашивание по колор-карте RAL и в цвета лакокрасочных покрытий.</a:t>
            </a:r>
            <a:endParaRPr lang="en-US" sz="1120" dirty="0"/>
          </a:p>
        </p:txBody>
      </p:sp>
      <p:pic>
        <p:nvPicPr>
          <p:cNvPr id="27" name="Image 1" descr="/mnt/data/water_deflector_deck/assets/logo_avir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8499" y="146304"/>
            <a:ext cx="2225464" cy="1540764"/>
          </a:xfrm>
          <a:prstGeom prst="rect">
            <a:avLst/>
          </a:prstGeom>
        </p:spPr>
      </p:pic>
      <p:sp>
        <p:nvSpPr>
          <p:cNvPr id="28" name="Text 24"/>
          <p:cNvSpPr/>
          <p:nvPr/>
        </p:nvSpPr>
        <p:spPr>
          <a:xfrm>
            <a:off x="1664208" y="6409944"/>
            <a:ext cx="22402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670" dirty="0"/>
          </a:p>
        </p:txBody>
      </p:sp>
      <p:sp>
        <p:nvSpPr>
          <p:cNvPr id="2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73952"/>
            <a:ext cx="36576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8E98A6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12000"/>
    </mc:Choice>
    <mc:Fallback>
      <p:transition advClick="0" advTm="12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75488"/>
            <a:ext cx="7132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774052" y="361188"/>
            <a:ext cx="7193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71A1F"/>
                </a:solidFill>
                <a:latin typeface="Times New Roman" panose="02020603050405020304" pitchFamily="18" charset="0"/>
                <a:ea typeface="Inter Display" pitchFamily="34" charset="-122"/>
                <a:cs typeface="Times New Roman" panose="02020603050405020304" pitchFamily="18" charset="0"/>
              </a:rPr>
              <a:t>Продуманная деталь для современной кухни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2"/>
          <p:cNvSpPr/>
          <p:nvPr/>
        </p:nvSpPr>
        <p:spPr>
          <a:xfrm>
            <a:off x="7040880" y="4187952"/>
            <a:ext cx="4617720" cy="1207008"/>
          </a:xfrm>
          <a:prstGeom prst="roundRect">
            <a:avLst>
              <a:gd name="adj" fmla="val 6818"/>
            </a:avLst>
          </a:prstGeom>
          <a:solidFill>
            <a:srgbClr val="244D86"/>
          </a:solidFill>
          <a:ln w="12700">
            <a:solidFill>
              <a:srgbClr val="244D86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6" name="Text 3"/>
          <p:cNvSpPr/>
          <p:nvPr/>
        </p:nvSpPr>
        <p:spPr>
          <a:xfrm>
            <a:off x="7114032" y="4370832"/>
            <a:ext cx="1417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20" b="1" kern="0" spc="80" dirty="0">
                <a:solidFill>
                  <a:srgbClr val="D8E5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ДВА ИСПОЛНЕНИЯ</a:t>
            </a:r>
            <a:endParaRPr lang="en-US" sz="920" dirty="0"/>
          </a:p>
        </p:txBody>
      </p:sp>
      <p:sp>
        <p:nvSpPr>
          <p:cNvPr id="7" name="Text 4"/>
          <p:cNvSpPr/>
          <p:nvPr/>
        </p:nvSpPr>
        <p:spPr>
          <a:xfrm>
            <a:off x="7114032" y="4626864"/>
            <a:ext cx="3886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без подсветки  /  со встроенной подсветкой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21792" y="1417320"/>
            <a:ext cx="2788920" cy="187452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 w="12700">
            <a:solidFill>
              <a:srgbClr val="D8DEE6"/>
            </a:solidFill>
            <a:prstDash val="solid"/>
          </a:ln>
          <a:effectLst>
            <a:outerShdw blurRad="19050" dist="6350" dir="2700000" algn="bl" rotWithShape="0">
              <a:srgbClr val="111111">
                <a:alpha val="8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844906" y="1600200"/>
            <a:ext cx="438912" cy="438912"/>
          </a:xfrm>
          <a:prstGeom prst="ellipse">
            <a:avLst/>
          </a:prstGeom>
          <a:solidFill>
            <a:srgbClr val="244D86"/>
          </a:solidFill>
          <a:ln w="12700">
            <a:solidFill>
              <a:srgbClr val="244D86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32104" y="1728216"/>
            <a:ext cx="43891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850" dirty="0"/>
          </a:p>
        </p:txBody>
      </p:sp>
      <p:sp>
        <p:nvSpPr>
          <p:cNvPr id="11" name="Text 8"/>
          <p:cNvSpPr/>
          <p:nvPr/>
        </p:nvSpPr>
        <p:spPr>
          <a:xfrm>
            <a:off x="1399032" y="1600200"/>
            <a:ext cx="1801368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A1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Защита стыка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832104" y="2167128"/>
            <a:ext cx="2368296" cy="9418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17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Профиль закрывает примыкание и помогает защитить его от влаги, загрязнений и бытового мусора.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3593592" y="1417320"/>
            <a:ext cx="2788920" cy="187452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 w="12700">
            <a:solidFill>
              <a:srgbClr val="D8DEE6"/>
            </a:solidFill>
            <a:prstDash val="solid"/>
          </a:ln>
          <a:effectLst>
            <a:outerShdw blurRad="19050" dist="6350" dir="2700000" algn="bl" rotWithShape="0">
              <a:srgbClr val="111111">
                <a:alpha val="8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3803904" y="1618488"/>
            <a:ext cx="438912" cy="438912"/>
          </a:xfrm>
          <a:prstGeom prst="ellipse">
            <a:avLst/>
          </a:prstGeom>
          <a:solidFill>
            <a:srgbClr val="E5291A"/>
          </a:solidFill>
          <a:ln w="12700">
            <a:solidFill>
              <a:srgbClr val="E5291A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3803904" y="1728216"/>
            <a:ext cx="43891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850" dirty="0"/>
          </a:p>
        </p:txBody>
      </p:sp>
      <p:sp>
        <p:nvSpPr>
          <p:cNvPr id="16" name="Text 13"/>
          <p:cNvSpPr/>
          <p:nvPr/>
        </p:nvSpPr>
        <p:spPr>
          <a:xfrm>
            <a:off x="4370832" y="1600200"/>
            <a:ext cx="1801368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A1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Аккуратный вид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3803904" y="2167128"/>
            <a:ext cx="2368296" cy="9418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17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Минималистичная форма создаёт завершённую линию между столешницей и фартуком.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621792" y="3520440"/>
            <a:ext cx="2788920" cy="187452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 w="12700">
            <a:solidFill>
              <a:srgbClr val="D8DEE6"/>
            </a:solidFill>
            <a:prstDash val="solid"/>
          </a:ln>
          <a:effectLst>
            <a:outerShdw blurRad="19050" dist="6350" dir="2700000" algn="bl" rotWithShape="0">
              <a:srgbClr val="111111">
                <a:alpha val="8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832104" y="3721608"/>
            <a:ext cx="438912" cy="438912"/>
          </a:xfrm>
          <a:prstGeom prst="ellipse">
            <a:avLst/>
          </a:prstGeom>
          <a:solidFill>
            <a:srgbClr val="244D86"/>
          </a:solidFill>
          <a:ln w="12700">
            <a:solidFill>
              <a:srgbClr val="244D86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32104" y="3831336"/>
            <a:ext cx="43891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850" dirty="0"/>
          </a:p>
        </p:txBody>
      </p:sp>
      <p:sp>
        <p:nvSpPr>
          <p:cNvPr id="21" name="Text 18"/>
          <p:cNvSpPr/>
          <p:nvPr/>
        </p:nvSpPr>
        <p:spPr>
          <a:xfrm>
            <a:off x="1399032" y="3703320"/>
            <a:ext cx="1801368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A1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Универсальный дизайн</a:t>
            </a:r>
            <a:endParaRPr lang="en-US" sz="1500" dirty="0"/>
          </a:p>
        </p:txBody>
      </p:sp>
      <p:sp>
        <p:nvSpPr>
          <p:cNvPr id="22" name="Text 19"/>
          <p:cNvSpPr/>
          <p:nvPr/>
        </p:nvSpPr>
        <p:spPr>
          <a:xfrm>
            <a:off x="832104" y="4270248"/>
            <a:ext cx="2368296" cy="9418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17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Гармонично выглядит в современных и классических интерьерах.</a:t>
            </a:r>
            <a:endParaRPr lang="en-US" sz="1050" dirty="0"/>
          </a:p>
        </p:txBody>
      </p:sp>
      <p:sp>
        <p:nvSpPr>
          <p:cNvPr id="23" name="Shape 20"/>
          <p:cNvSpPr/>
          <p:nvPr/>
        </p:nvSpPr>
        <p:spPr>
          <a:xfrm>
            <a:off x="3593592" y="3520440"/>
            <a:ext cx="2788920" cy="187452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 w="12700">
            <a:solidFill>
              <a:srgbClr val="D8DEE6"/>
            </a:solidFill>
            <a:prstDash val="solid"/>
          </a:ln>
          <a:effectLst>
            <a:outerShdw blurRad="19050" dist="6350" dir="2700000" algn="bl" rotWithShape="0">
              <a:srgbClr val="111111">
                <a:alpha val="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3803904" y="3721608"/>
            <a:ext cx="438912" cy="438912"/>
          </a:xfrm>
          <a:prstGeom prst="ellipse">
            <a:avLst/>
          </a:prstGeom>
          <a:solidFill>
            <a:srgbClr val="E5291A"/>
          </a:solidFill>
          <a:ln w="12700">
            <a:solidFill>
              <a:srgbClr val="E5291A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3803904" y="3831336"/>
            <a:ext cx="43891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en-US" sz="850" dirty="0"/>
          </a:p>
        </p:txBody>
      </p:sp>
      <p:sp>
        <p:nvSpPr>
          <p:cNvPr id="26" name="Text 23"/>
          <p:cNvSpPr/>
          <p:nvPr/>
        </p:nvSpPr>
        <p:spPr>
          <a:xfrm>
            <a:off x="4370832" y="3703320"/>
            <a:ext cx="1801368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A1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Кастомизация</a:t>
            </a:r>
            <a:endParaRPr lang="en-US" sz="1500" dirty="0"/>
          </a:p>
        </p:txBody>
      </p:sp>
      <p:sp>
        <p:nvSpPr>
          <p:cNvPr id="27" name="Text 24"/>
          <p:cNvSpPr/>
          <p:nvPr/>
        </p:nvSpPr>
        <p:spPr>
          <a:xfrm>
            <a:off x="3803904" y="4270248"/>
            <a:ext cx="2368296" cy="9418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17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Длина под проект и окрашивание алюминиевых элементов кухни в единый цвет.</a:t>
            </a:r>
            <a:endParaRPr lang="en-US" sz="1050" dirty="0"/>
          </a:p>
        </p:txBody>
      </p:sp>
      <p:pic>
        <p:nvPicPr>
          <p:cNvPr id="28" name="Image 1" descr="/mnt/data/water_deflector_deck/assets/logo_avir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5340096"/>
            <a:ext cx="2208122" cy="1463040"/>
          </a:xfrm>
          <a:prstGeom prst="rect">
            <a:avLst/>
          </a:prstGeom>
        </p:spPr>
      </p:pic>
      <p:sp>
        <p:nvSpPr>
          <p:cNvPr id="29" name="Text 25"/>
          <p:cNvSpPr/>
          <p:nvPr/>
        </p:nvSpPr>
        <p:spPr>
          <a:xfrm>
            <a:off x="1664208" y="6409944"/>
            <a:ext cx="22402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670" dirty="0"/>
          </a:p>
        </p:txBody>
      </p:sp>
      <p:sp>
        <p:nvSpPr>
          <p:cNvPr id="3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73952"/>
            <a:ext cx="36576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8E98A6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1140546-67A0-455C-C00D-EC65843F7F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7726" y="900705"/>
            <a:ext cx="3793539" cy="293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12000"/>
    </mc:Choice>
    <mc:Fallback>
      <p:transition advClick="0" advTm="12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75488"/>
            <a:ext cx="7132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60" dirty="0">
                <a:solidFill>
                  <a:srgbClr val="E52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ТЕХНИЧЕСКИЕ ДАННЫЕ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94360" y="704088"/>
            <a:ext cx="7132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71A1F"/>
                </a:solidFill>
                <a:latin typeface="Times New Roman" panose="02020603050405020304" pitchFamily="18" charset="0"/>
                <a:ea typeface="Inter Display" pitchFamily="34" charset="-122"/>
                <a:cs typeface="Times New Roman" panose="02020603050405020304" pitchFamily="18" charset="0"/>
              </a:rPr>
              <a:t>Два </a:t>
            </a:r>
            <a:r>
              <a:rPr lang="en-US" sz="2800" b="1" dirty="0" err="1">
                <a:solidFill>
                  <a:srgbClr val="171A1F"/>
                </a:solidFill>
                <a:latin typeface="Times New Roman" panose="02020603050405020304" pitchFamily="18" charset="0"/>
                <a:ea typeface="Inter Display" pitchFamily="34" charset="-122"/>
                <a:cs typeface="Times New Roman" panose="02020603050405020304" pitchFamily="18" charset="0"/>
              </a:rPr>
              <a:t>профиля</a:t>
            </a:r>
            <a:r>
              <a:rPr lang="en-US" sz="2800" b="1" dirty="0">
                <a:solidFill>
                  <a:srgbClr val="171A1F"/>
                </a:solidFill>
                <a:latin typeface="Times New Roman" panose="02020603050405020304" pitchFamily="18" charset="0"/>
                <a:ea typeface="Inter Display" pitchFamily="34" charset="-122"/>
                <a:cs typeface="Times New Roman" panose="02020603050405020304" pitchFamily="18" charset="0"/>
              </a:rPr>
              <a:t> — </a:t>
            </a:r>
            <a:r>
              <a:rPr lang="en-US" sz="2800" b="1" dirty="0" err="1">
                <a:solidFill>
                  <a:srgbClr val="171A1F"/>
                </a:solidFill>
                <a:latin typeface="Times New Roman" panose="02020603050405020304" pitchFamily="18" charset="0"/>
                <a:ea typeface="Inter Display" pitchFamily="34" charset="-122"/>
                <a:cs typeface="Times New Roman" panose="02020603050405020304" pitchFamily="18" charset="0"/>
              </a:rPr>
              <a:t>разные</a:t>
            </a:r>
            <a:r>
              <a:rPr lang="en-US" sz="2800" b="1" dirty="0">
                <a:solidFill>
                  <a:srgbClr val="171A1F"/>
                </a:solidFill>
                <a:latin typeface="Times New Roman" panose="02020603050405020304" pitchFamily="18" charset="0"/>
                <a:ea typeface="Inter Display" pitchFamily="34" charset="-122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171A1F"/>
                </a:solidFill>
                <a:latin typeface="Times New Roman" panose="02020603050405020304" pitchFamily="18" charset="0"/>
                <a:ea typeface="Inter Display" pitchFamily="34" charset="-122"/>
                <a:cs typeface="Times New Roman" panose="02020603050405020304" pitchFamily="18" charset="0"/>
              </a:rPr>
              <a:t>размеры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621792" y="1325880"/>
            <a:ext cx="6419088" cy="4828032"/>
          </a:xfrm>
          <a:prstGeom prst="roundRect">
            <a:avLst>
              <a:gd name="adj" fmla="val 1705"/>
            </a:avLst>
          </a:prstGeom>
          <a:solidFill>
            <a:srgbClr val="FFFFFF"/>
          </a:solidFill>
          <a:ln w="12700">
            <a:solidFill>
              <a:srgbClr val="D8DEE6"/>
            </a:solidFill>
            <a:prstDash val="solid"/>
          </a:ln>
          <a:effectLst>
            <a:outerShdw blurRad="19050" dist="5080" dir="2700000" algn="bl" rotWithShape="0">
              <a:srgbClr val="111111">
                <a:alpha val="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7296912" y="1325880"/>
            <a:ext cx="4251960" cy="1874520"/>
          </a:xfrm>
          <a:prstGeom prst="roundRect">
            <a:avLst>
              <a:gd name="adj" fmla="val 4390"/>
            </a:avLst>
          </a:prstGeom>
          <a:solidFill>
            <a:srgbClr val="244D86"/>
          </a:solidFill>
          <a:ln w="12700">
            <a:solidFill>
              <a:srgbClr val="244D86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635240" y="1755648"/>
            <a:ext cx="1417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78,6 мм</a:t>
            </a:r>
            <a:endParaRPr lang="en-US" sz="2500" dirty="0"/>
          </a:p>
        </p:txBody>
      </p:sp>
      <p:sp>
        <p:nvSpPr>
          <p:cNvPr id="8" name="Text 5"/>
          <p:cNvSpPr/>
          <p:nvPr/>
        </p:nvSpPr>
        <p:spPr>
          <a:xfrm>
            <a:off x="7452360" y="2331720"/>
            <a:ext cx="1783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80" dirty="0">
                <a:solidFill>
                  <a:srgbClr val="DCE8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высота профиля без подсветки</a:t>
            </a:r>
            <a:endParaRPr lang="en-US" sz="980" dirty="0"/>
          </a:p>
        </p:txBody>
      </p:sp>
      <p:sp>
        <p:nvSpPr>
          <p:cNvPr id="9" name="Shape 6"/>
          <p:cNvSpPr/>
          <p:nvPr/>
        </p:nvSpPr>
        <p:spPr>
          <a:xfrm>
            <a:off x="9427464" y="1682496"/>
            <a:ext cx="0" cy="1115568"/>
          </a:xfrm>
          <a:prstGeom prst="line">
            <a:avLst/>
          </a:prstGeom>
          <a:noFill/>
          <a:ln w="13970">
            <a:solidFill>
              <a:srgbClr val="7797C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9738360" y="1755648"/>
            <a:ext cx="1417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90,6 мм</a:t>
            </a:r>
            <a:endParaRPr lang="en-US" sz="2500" dirty="0"/>
          </a:p>
        </p:txBody>
      </p:sp>
      <p:sp>
        <p:nvSpPr>
          <p:cNvPr id="11" name="Text 8"/>
          <p:cNvSpPr/>
          <p:nvPr/>
        </p:nvSpPr>
        <p:spPr>
          <a:xfrm>
            <a:off x="9582912" y="2331720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80" dirty="0">
                <a:solidFill>
                  <a:srgbClr val="DCE8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высота профиля с подсветкой</a:t>
            </a:r>
            <a:endParaRPr lang="en-US" sz="980" dirty="0"/>
          </a:p>
        </p:txBody>
      </p:sp>
      <p:sp>
        <p:nvSpPr>
          <p:cNvPr id="12" name="Shape 9"/>
          <p:cNvSpPr/>
          <p:nvPr/>
        </p:nvSpPr>
        <p:spPr>
          <a:xfrm>
            <a:off x="7296912" y="3456432"/>
            <a:ext cx="4251960" cy="2697480"/>
          </a:xfrm>
          <a:prstGeom prst="roundRect">
            <a:avLst>
              <a:gd name="adj" fmla="val 3051"/>
            </a:avLst>
          </a:prstGeom>
          <a:solidFill>
            <a:srgbClr val="FFFFFF"/>
          </a:solidFill>
          <a:ln w="12700">
            <a:solidFill>
              <a:srgbClr val="D8DEE6"/>
            </a:solidFill>
            <a:prstDash val="solid"/>
          </a:ln>
          <a:effectLst>
            <a:outerShdw blurRad="19050" dist="3810" dir="2700000" algn="bl" rotWithShape="0">
              <a:srgbClr val="111111">
                <a:alpha val="6000"/>
              </a:srgbClr>
            </a:outerShdw>
          </a:effectLst>
        </p:spPr>
      </p:sp>
      <p:sp>
        <p:nvSpPr>
          <p:cNvPr id="13" name="Text 10"/>
          <p:cNvSpPr/>
          <p:nvPr/>
        </p:nvSpPr>
        <p:spPr>
          <a:xfrm>
            <a:off x="7626096" y="3785616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71A1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Ключевые параметры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7626096" y="4343400"/>
            <a:ext cx="2606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dirty="0">
                <a:solidFill>
                  <a:srgbClr val="66717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Паз под стеновую панель</a:t>
            </a:r>
            <a:endParaRPr lang="en-US" sz="1020" dirty="0"/>
          </a:p>
        </p:txBody>
      </p:sp>
      <p:sp>
        <p:nvSpPr>
          <p:cNvPr id="15" name="Text 12"/>
          <p:cNvSpPr/>
          <p:nvPr/>
        </p:nvSpPr>
        <p:spPr>
          <a:xfrm>
            <a:off x="10241280" y="4343400"/>
            <a:ext cx="868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ru-RU" sz="1020" b="1" dirty="0">
                <a:solidFill>
                  <a:srgbClr val="244D8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4,7 </a:t>
            </a:r>
            <a:r>
              <a:rPr lang="en-US" sz="1020" b="1" dirty="0" err="1">
                <a:solidFill>
                  <a:srgbClr val="244D8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мм</a:t>
            </a:r>
            <a:endParaRPr lang="en-US" sz="1020" dirty="0"/>
          </a:p>
        </p:txBody>
      </p:sp>
      <p:sp>
        <p:nvSpPr>
          <p:cNvPr id="16" name="Shape 13"/>
          <p:cNvSpPr/>
          <p:nvPr/>
        </p:nvSpPr>
        <p:spPr>
          <a:xfrm>
            <a:off x="7626096" y="4599432"/>
            <a:ext cx="3493008" cy="0"/>
          </a:xfrm>
          <a:prstGeom prst="line">
            <a:avLst/>
          </a:prstGeom>
          <a:noFill/>
          <a:ln w="10160">
            <a:solidFill>
              <a:srgbClr val="E5E9EE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626096" y="4736592"/>
            <a:ext cx="2606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dirty="0">
                <a:solidFill>
                  <a:srgbClr val="66717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Стандартная длина</a:t>
            </a:r>
            <a:endParaRPr lang="en-US" sz="1020" dirty="0"/>
          </a:p>
        </p:txBody>
      </p:sp>
      <p:sp>
        <p:nvSpPr>
          <p:cNvPr id="18" name="Text 15"/>
          <p:cNvSpPr/>
          <p:nvPr/>
        </p:nvSpPr>
        <p:spPr>
          <a:xfrm>
            <a:off x="10241280" y="4736592"/>
            <a:ext cx="868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20" b="1" dirty="0">
                <a:solidFill>
                  <a:srgbClr val="244D8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3000 мм</a:t>
            </a:r>
            <a:endParaRPr lang="en-US" sz="1020" dirty="0"/>
          </a:p>
        </p:txBody>
      </p:sp>
      <p:sp>
        <p:nvSpPr>
          <p:cNvPr id="19" name="Shape 16"/>
          <p:cNvSpPr/>
          <p:nvPr/>
        </p:nvSpPr>
        <p:spPr>
          <a:xfrm>
            <a:off x="7626096" y="4992624"/>
            <a:ext cx="3493008" cy="0"/>
          </a:xfrm>
          <a:prstGeom prst="line">
            <a:avLst/>
          </a:prstGeom>
          <a:noFill/>
          <a:ln w="10160">
            <a:solidFill>
              <a:srgbClr val="E5E9EE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626096" y="5129784"/>
            <a:ext cx="2606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dirty="0">
                <a:solidFill>
                  <a:srgbClr val="66717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Нестандартная длина</a:t>
            </a:r>
            <a:endParaRPr lang="en-US" sz="1020" dirty="0"/>
          </a:p>
        </p:txBody>
      </p:sp>
      <p:sp>
        <p:nvSpPr>
          <p:cNvPr id="21" name="Text 18"/>
          <p:cNvSpPr/>
          <p:nvPr/>
        </p:nvSpPr>
        <p:spPr>
          <a:xfrm>
            <a:off x="10241280" y="5129784"/>
            <a:ext cx="868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20" b="1" dirty="0">
                <a:solidFill>
                  <a:srgbClr val="E52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до 6000 мм</a:t>
            </a:r>
            <a:endParaRPr lang="en-US" sz="1020" dirty="0"/>
          </a:p>
        </p:txBody>
      </p:sp>
      <p:sp>
        <p:nvSpPr>
          <p:cNvPr id="22" name="Shape 19"/>
          <p:cNvSpPr/>
          <p:nvPr/>
        </p:nvSpPr>
        <p:spPr>
          <a:xfrm>
            <a:off x="7626096" y="5385816"/>
            <a:ext cx="3493008" cy="0"/>
          </a:xfrm>
          <a:prstGeom prst="line">
            <a:avLst/>
          </a:prstGeom>
          <a:noFill/>
          <a:ln w="10160">
            <a:solidFill>
              <a:srgbClr val="E5E9EE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7626096" y="5522976"/>
            <a:ext cx="2606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dirty="0">
                <a:solidFill>
                  <a:srgbClr val="66717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Материал</a:t>
            </a:r>
            <a:endParaRPr lang="en-US" sz="1020" dirty="0"/>
          </a:p>
        </p:txBody>
      </p:sp>
      <p:sp>
        <p:nvSpPr>
          <p:cNvPr id="24" name="Text 21"/>
          <p:cNvSpPr/>
          <p:nvPr/>
        </p:nvSpPr>
        <p:spPr>
          <a:xfrm>
            <a:off x="10241280" y="5522976"/>
            <a:ext cx="868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20" b="1" dirty="0">
                <a:solidFill>
                  <a:srgbClr val="244D8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алюминий</a:t>
            </a:r>
            <a:endParaRPr lang="en-US" sz="1020" dirty="0"/>
          </a:p>
        </p:txBody>
      </p:sp>
      <p:pic>
        <p:nvPicPr>
          <p:cNvPr id="25" name="Image 1" descr="/mnt/data/water_deflector_deck/assets/logo_avir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906" y="6336792"/>
            <a:ext cx="395021" cy="329184"/>
          </a:xfrm>
          <a:prstGeom prst="rect">
            <a:avLst/>
          </a:prstGeom>
        </p:spPr>
      </p:pic>
      <p:sp>
        <p:nvSpPr>
          <p:cNvPr id="26" name="Text 22"/>
          <p:cNvSpPr/>
          <p:nvPr/>
        </p:nvSpPr>
        <p:spPr>
          <a:xfrm>
            <a:off x="1664208" y="6409944"/>
            <a:ext cx="22402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b="1" kern="0" spc="70" dirty="0">
                <a:solidFill>
                  <a:srgbClr val="8C98A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ЦЕНТР АЛЮМИНИЕВЫХ РЕШЕНИЙ</a:t>
            </a:r>
            <a:endParaRPr lang="en-US" sz="670" dirty="0"/>
          </a:p>
        </p:txBody>
      </p:sp>
      <p:sp>
        <p:nvSpPr>
          <p:cNvPr id="2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473952"/>
            <a:ext cx="36576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8E98A6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215D54D-1742-E22F-CA57-2CADE50427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208" y="1625146"/>
            <a:ext cx="3936112" cy="3996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12000"/>
    </mc:Choice>
    <mc:Fallback>
      <p:transition advClick="0" advTm="12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5806440"/>
            <a:ext cx="6995160" cy="1051560"/>
          </a:xfrm>
          <a:prstGeom prst="rect">
            <a:avLst/>
          </a:prstGeom>
          <a:solidFill>
            <a:schemeClr val="accent1">
              <a:alpha val="82000"/>
            </a:schemeClr>
          </a:solidFill>
          <a:ln w="12700">
            <a:solidFill>
              <a:srgbClr val="0E0E0E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438912" y="6108192"/>
            <a:ext cx="44805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Вариант с интегрированной подсветкой</a:t>
            </a:r>
            <a:endParaRPr lang="en-US" sz="1550" dirty="0"/>
          </a:p>
        </p:txBody>
      </p:sp>
      <p:sp>
        <p:nvSpPr>
          <p:cNvPr id="5" name="Text 2"/>
          <p:cNvSpPr/>
          <p:nvPr/>
        </p:nvSpPr>
        <p:spPr>
          <a:xfrm>
            <a:off x="438912" y="6428232"/>
            <a:ext cx="5120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D2D2D2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Чистая линия примыкания столешницы к фартуку</a:t>
            </a:r>
            <a:endParaRPr lang="en-US" sz="1050" dirty="0"/>
          </a:p>
        </p:txBody>
      </p:sp>
      <p:sp>
        <p:nvSpPr>
          <p:cNvPr id="6" name="Shape 3"/>
          <p:cNvSpPr/>
          <p:nvPr/>
        </p:nvSpPr>
        <p:spPr>
          <a:xfrm>
            <a:off x="7002932" y="0"/>
            <a:ext cx="5196535" cy="6858000"/>
          </a:xfrm>
          <a:prstGeom prst="rect">
            <a:avLst/>
          </a:prstGeom>
          <a:solidFill>
            <a:schemeClr val="bg1"/>
          </a:solidFill>
          <a:ln w="12700">
            <a:solidFill>
              <a:srgbClr val="171717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6995160" y="530352"/>
            <a:ext cx="749808" cy="0"/>
          </a:xfrm>
          <a:prstGeom prst="line">
            <a:avLst/>
          </a:prstGeom>
          <a:noFill/>
          <a:ln w="31750">
            <a:solidFill>
              <a:srgbClr val="FF000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882128" y="41148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40" dirty="0">
                <a:solidFill>
                  <a:srgbClr val="FF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РАСШИРЯЕМ ВОЗМОЖНОСТИ</a:t>
            </a:r>
            <a:endParaRPr lang="en-US" sz="1050" dirty="0">
              <a:solidFill>
                <a:srgbClr val="FF0000"/>
              </a:solidFill>
            </a:endParaRPr>
          </a:p>
        </p:txBody>
      </p:sp>
      <p:sp>
        <p:nvSpPr>
          <p:cNvPr id="9" name="Text 6"/>
          <p:cNvSpPr/>
          <p:nvPr/>
        </p:nvSpPr>
        <p:spPr>
          <a:xfrm>
            <a:off x="7406640" y="868680"/>
            <a:ext cx="4041648" cy="97252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latin typeface="Noto Sans" pitchFamily="34" charset="0"/>
                <a:ea typeface="Noto Sans" pitchFamily="34" charset="-122"/>
                <a:cs typeface="Noto Sans" pitchFamily="34" charset="-120"/>
              </a:rPr>
              <a:t>Водоотбойник —</a:t>
            </a:r>
            <a:endParaRPr lang="en-US" sz="2850" dirty="0"/>
          </a:p>
          <a:p>
            <a:pPr marL="0" indent="0">
              <a:buNone/>
            </a:pPr>
            <a:r>
              <a:rPr lang="en-US" sz="2850" b="1" dirty="0">
                <a:latin typeface="Noto Sans" pitchFamily="34" charset="0"/>
                <a:ea typeface="Noto Sans" pitchFamily="34" charset="-122"/>
                <a:cs typeface="Noto Sans" pitchFamily="34" charset="-120"/>
              </a:rPr>
              <a:t>теперь и под плитку</a:t>
            </a:r>
            <a:endParaRPr lang="en-US" sz="2850" dirty="0"/>
          </a:p>
        </p:txBody>
      </p:sp>
      <p:sp>
        <p:nvSpPr>
          <p:cNvPr id="10" name="Text 7"/>
          <p:cNvSpPr/>
          <p:nvPr/>
        </p:nvSpPr>
        <p:spPr>
          <a:xfrm>
            <a:off x="7397495" y="1916967"/>
            <a:ext cx="4649095" cy="9176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400" dirty="0">
                <a:latin typeface="Times New Roman" panose="02020603050405020304" pitchFamily="18" charset="0"/>
                <a:ea typeface="Noto Sans" pitchFamily="34" charset="-122"/>
                <a:cs typeface="Times New Roman" panose="02020603050405020304" pitchFamily="18" charset="0"/>
              </a:rPr>
              <a:t>В линейке AVIRA есть решение не только под стеновую панель,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и под фартук из плитки.</a:t>
            </a:r>
          </a:p>
          <a:p>
            <a:r>
              <a:rPr lang="en-US" sz="1400" dirty="0" err="1">
                <a:latin typeface="Times New Roman" panose="02020603050405020304" pitchFamily="18" charset="0"/>
                <a:ea typeface="Noto Sans" pitchFamily="34" charset="-122"/>
                <a:cs typeface="Times New Roman" panose="02020603050405020304" pitchFamily="18" charset="0"/>
              </a:rPr>
              <a:t>Две</a:t>
            </a:r>
            <a:r>
              <a:rPr lang="en-US" sz="1400" dirty="0">
                <a:latin typeface="Times New Roman" panose="02020603050405020304" pitchFamily="18" charset="0"/>
                <a:ea typeface="Noto Sans" pitchFamily="34" charset="-122"/>
                <a:cs typeface="Times New Roman" panose="02020603050405020304" pitchFamily="18" charset="0"/>
              </a:rPr>
              <a:t> геометрии профиля — для аккуратного примыкания и единого минималистичного вида кухни.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7191756" y="2944356"/>
            <a:ext cx="17007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930" dirty="0"/>
          </a:p>
        </p:txBody>
      </p:sp>
      <p:sp>
        <p:nvSpPr>
          <p:cNvPr id="14" name="Text 11"/>
          <p:cNvSpPr/>
          <p:nvPr/>
        </p:nvSpPr>
        <p:spPr>
          <a:xfrm>
            <a:off x="9240012" y="2944356"/>
            <a:ext cx="119786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930" dirty="0"/>
          </a:p>
        </p:txBody>
      </p:sp>
      <p:sp>
        <p:nvSpPr>
          <p:cNvPr id="16" name="Text 13"/>
          <p:cNvSpPr/>
          <p:nvPr/>
        </p:nvSpPr>
        <p:spPr>
          <a:xfrm>
            <a:off x="10849356" y="2928854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930" dirty="0"/>
          </a:p>
        </p:txBody>
      </p:sp>
      <p:sp>
        <p:nvSpPr>
          <p:cNvPr id="19" name="Text 15"/>
          <p:cNvSpPr/>
          <p:nvPr/>
        </p:nvSpPr>
        <p:spPr>
          <a:xfrm>
            <a:off x="7543800" y="5404104"/>
            <a:ext cx="192024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Без подсветки</a:t>
            </a:r>
            <a:endParaRPr lang="en-US" sz="1150" dirty="0"/>
          </a:p>
        </p:txBody>
      </p:sp>
      <p:sp>
        <p:nvSpPr>
          <p:cNvPr id="20" name="Text 16"/>
          <p:cNvSpPr/>
          <p:nvPr/>
        </p:nvSpPr>
        <p:spPr>
          <a:xfrm>
            <a:off x="7543800" y="5650992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950" dirty="0">
                <a:solidFill>
                  <a:schemeClr val="bg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тот же чистый, лаконичный стык</a:t>
            </a:r>
            <a:endParaRPr lang="en-US" sz="950" dirty="0">
              <a:solidFill>
                <a:schemeClr val="bg1"/>
              </a:solidFill>
            </a:endParaRPr>
          </a:p>
        </p:txBody>
      </p:sp>
      <p:pic>
        <p:nvPicPr>
          <p:cNvPr id="22" name="Image 2" descr="/mnt/data/IMG_4185_cr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1123" y="2889495"/>
            <a:ext cx="3456430" cy="2898657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10049256" y="5404104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140" dirty="0">
              <a:solidFill>
                <a:schemeClr val="bg1"/>
              </a:solidFill>
            </a:endParaRPr>
          </a:p>
        </p:txBody>
      </p:sp>
      <p:sp>
        <p:nvSpPr>
          <p:cNvPr id="24" name="Text 19"/>
          <p:cNvSpPr/>
          <p:nvPr/>
        </p:nvSpPr>
        <p:spPr>
          <a:xfrm>
            <a:off x="10021824" y="5650992"/>
            <a:ext cx="1527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endParaRPr lang="en-US" sz="910" dirty="0">
              <a:solidFill>
                <a:schemeClr val="bg1"/>
              </a:solidFill>
            </a:endParaRPr>
          </a:p>
        </p:txBody>
      </p:sp>
      <p:sp>
        <p:nvSpPr>
          <p:cNvPr id="25" name="Shape 20"/>
          <p:cNvSpPr/>
          <p:nvPr/>
        </p:nvSpPr>
        <p:spPr>
          <a:xfrm>
            <a:off x="7406640" y="6327648"/>
            <a:ext cx="4261104" cy="0"/>
          </a:xfrm>
          <a:prstGeom prst="line">
            <a:avLst/>
          </a:prstGeom>
          <a:noFill/>
          <a:ln w="12700">
            <a:solidFill>
              <a:srgbClr val="3A3A3A"/>
            </a:solidFill>
            <a:prstDash val="solid"/>
          </a:ln>
        </p:spPr>
      </p:sp>
      <p:sp>
        <p:nvSpPr>
          <p:cNvPr id="26" name="Text 21"/>
          <p:cNvSpPr/>
          <p:nvPr/>
        </p:nvSpPr>
        <p:spPr>
          <a:xfrm>
            <a:off x="7406640" y="6419088"/>
            <a:ext cx="42611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30" b="1" dirty="0">
                <a:solidFill>
                  <a:srgbClr val="FF0000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Один стиль. Разные варианты монтажа.</a:t>
            </a:r>
            <a:endParaRPr lang="en-US" sz="1230" dirty="0">
              <a:solidFill>
                <a:srgbClr val="FF0000"/>
              </a:solidFill>
            </a:endParaRPr>
          </a:p>
        </p:txBody>
      </p:sp>
      <p:sp>
        <p:nvSpPr>
          <p:cNvPr id="2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12880" y="6473952"/>
            <a:ext cx="320040" cy="164592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77777"/>
                </a:solidFill>
              </a:defRPr>
            </a:lvl1pPr>
          </a:lstStyle>
          <a:p>
            <a:pPr algn="l"/>
            <a:r>
              <a:rPr lang="ru-RU" dirty="0"/>
              <a:t>8</a:t>
            </a:r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B160EAE-A971-EB42-CCEB-CA8DE69E99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802" y="3029936"/>
            <a:ext cx="4500669" cy="2474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C039A935-53EA-7163-4935-0233825480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526" y="201168"/>
            <a:ext cx="4616936" cy="2633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12000"/>
    </mc:Choice>
    <mc:Fallback>
      <p:transition advClick="0" advTm="12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445752" y="246888"/>
            <a:ext cx="2157984" cy="612648"/>
          </a:xfrm>
          <a:prstGeom prst="roundRect">
            <a:avLst>
              <a:gd name="adj" fmla="val 11940"/>
            </a:avLst>
          </a:prstGeom>
          <a:solidFill>
            <a:srgbClr val="FFFFFF">
              <a:alpha val="97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work/assets/avir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6386" y="99516"/>
            <a:ext cx="2818084" cy="1827218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94360" y="41148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50" b="1" kern="0" spc="160" dirty="0">
                <a:solidFill>
                  <a:srgbClr val="FF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МОНТАЖ</a:t>
            </a:r>
            <a:endParaRPr lang="en-US" sz="1050" dirty="0">
              <a:solidFill>
                <a:srgbClr val="FF0000"/>
              </a:solidFill>
            </a:endParaRPr>
          </a:p>
        </p:txBody>
      </p:sp>
      <p:sp>
        <p:nvSpPr>
          <p:cNvPr id="5" name="Text 2"/>
          <p:cNvSpPr txBox="1"/>
          <p:nvPr/>
        </p:nvSpPr>
        <p:spPr>
          <a:xfrm>
            <a:off x="585216" y="730136"/>
            <a:ext cx="108813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900" b="1" dirty="0">
                <a:latin typeface="Times New Roman" panose="02020603050405020304" pitchFamily="18" charset="0"/>
                <a:ea typeface="Inter Display" pitchFamily="34" charset="-122"/>
                <a:cs typeface="Times New Roman" panose="02020603050405020304" pitchFamily="18" charset="0"/>
              </a:rPr>
              <a:t>Понятная последовательность — 7 шагов</a:t>
            </a:r>
            <a:endParaRPr lang="en-US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3"/>
          <p:cNvSpPr txBox="1"/>
          <p:nvPr/>
        </p:nvSpPr>
        <p:spPr>
          <a:xfrm>
            <a:off x="585216" y="1225080"/>
            <a:ext cx="10698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350" dirty="0">
                <a:latin typeface="Inter" pitchFamily="34" charset="0"/>
                <a:ea typeface="Inter" pitchFamily="34" charset="-122"/>
                <a:cs typeface="Inter" pitchFamily="34" charset="-120"/>
              </a:rPr>
              <a:t>Для версии без подсветки после подрезки профиля можно сразу перейти к креплению.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03504" y="1847088"/>
            <a:ext cx="1517904" cy="4087368"/>
          </a:xfrm>
          <a:prstGeom prst="roundRect">
            <a:avLst>
              <a:gd name="adj" fmla="val 3614"/>
            </a:avLst>
          </a:prstGeom>
          <a:solidFill>
            <a:srgbClr val="1C222A"/>
          </a:solidFill>
          <a:ln w="12700">
            <a:solidFill>
              <a:srgbClr val="303842"/>
            </a:solidFill>
            <a:prstDash val="solid"/>
          </a:ln>
        </p:spPr>
      </p:sp>
      <p:pic>
        <p:nvPicPr>
          <p:cNvPr id="8" name="Image 1" descr="/mnt/data/work/assets/steps/01_measur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2408906"/>
            <a:ext cx="1353312" cy="915476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713232" y="3858768"/>
            <a:ext cx="457200" cy="329184"/>
          </a:xfrm>
          <a:prstGeom prst="roundRect">
            <a:avLst>
              <a:gd name="adj" fmla="val 22222"/>
            </a:avLst>
          </a:prstGeom>
          <a:solidFill>
            <a:srgbClr val="2F5FA7"/>
          </a:solidFill>
          <a:ln w="12700">
            <a:solidFill>
              <a:srgbClr val="2F5FA7">
                <a:alpha val="0"/>
              </a:srgbClr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822960" y="3867912"/>
            <a:ext cx="237744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1000" dirty="0"/>
          </a:p>
        </p:txBody>
      </p:sp>
      <p:sp>
        <p:nvSpPr>
          <p:cNvPr id="11" name="Text 7"/>
          <p:cNvSpPr txBox="1"/>
          <p:nvPr/>
        </p:nvSpPr>
        <p:spPr>
          <a:xfrm>
            <a:off x="713232" y="4279392"/>
            <a:ext cx="12984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Замерить и отрезать</a:t>
            </a:r>
            <a:endParaRPr lang="en-US" sz="1220" dirty="0"/>
          </a:p>
        </p:txBody>
      </p:sp>
      <p:sp>
        <p:nvSpPr>
          <p:cNvPr id="12" name="Text 8"/>
          <p:cNvSpPr txBox="1"/>
          <p:nvPr/>
        </p:nvSpPr>
        <p:spPr>
          <a:xfrm>
            <a:off x="713232" y="4873752"/>
            <a:ext cx="1298448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880" dirty="0">
                <a:solidFill>
                  <a:srgbClr val="C8CE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Подготовить профиль по длине столешницы.</a:t>
            </a:r>
            <a:endParaRPr lang="en-US" sz="880" dirty="0"/>
          </a:p>
        </p:txBody>
      </p:sp>
      <p:sp>
        <p:nvSpPr>
          <p:cNvPr id="13" name="Shape 9"/>
          <p:cNvSpPr/>
          <p:nvPr/>
        </p:nvSpPr>
        <p:spPr>
          <a:xfrm>
            <a:off x="2267712" y="1847088"/>
            <a:ext cx="1517904" cy="4087368"/>
          </a:xfrm>
          <a:prstGeom prst="roundRect">
            <a:avLst>
              <a:gd name="adj" fmla="val 3614"/>
            </a:avLst>
          </a:prstGeom>
          <a:solidFill>
            <a:srgbClr val="1C222A"/>
          </a:solidFill>
          <a:ln w="12700">
            <a:solidFill>
              <a:srgbClr val="303842"/>
            </a:solidFill>
            <a:prstDash val="solid"/>
          </a:ln>
        </p:spPr>
      </p:sp>
      <p:pic>
        <p:nvPicPr>
          <p:cNvPr id="14" name="Image 2" descr="/mnt/data/work/assets/steps/02_l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0008" y="2081723"/>
            <a:ext cx="1353312" cy="1569842"/>
          </a:xfrm>
          <a:prstGeom prst="rect">
            <a:avLst/>
          </a:prstGeom>
        </p:spPr>
      </p:pic>
      <p:sp>
        <p:nvSpPr>
          <p:cNvPr id="15" name="Shape 10"/>
          <p:cNvSpPr/>
          <p:nvPr/>
        </p:nvSpPr>
        <p:spPr>
          <a:xfrm>
            <a:off x="2377440" y="3858768"/>
            <a:ext cx="457200" cy="329184"/>
          </a:xfrm>
          <a:prstGeom prst="roundRect">
            <a:avLst>
              <a:gd name="adj" fmla="val 22222"/>
            </a:avLst>
          </a:prstGeom>
          <a:solidFill>
            <a:srgbClr val="E52B21"/>
          </a:solidFill>
          <a:ln w="12700">
            <a:solidFill>
              <a:srgbClr val="E52B21">
                <a:alpha val="0"/>
              </a:srgbClr>
            </a:solidFill>
            <a:prstDash val="solid"/>
          </a:ln>
        </p:spPr>
      </p:sp>
      <p:sp>
        <p:nvSpPr>
          <p:cNvPr id="16" name="Text 11"/>
          <p:cNvSpPr txBox="1"/>
          <p:nvPr/>
        </p:nvSpPr>
        <p:spPr>
          <a:xfrm>
            <a:off x="2487168" y="3867912"/>
            <a:ext cx="237744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1000" dirty="0"/>
          </a:p>
        </p:txBody>
      </p:sp>
      <p:sp>
        <p:nvSpPr>
          <p:cNvPr id="17" name="Text 12"/>
          <p:cNvSpPr txBox="1"/>
          <p:nvPr/>
        </p:nvSpPr>
        <p:spPr>
          <a:xfrm>
            <a:off x="2377440" y="4279392"/>
            <a:ext cx="12984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Установить LED-ленту</a:t>
            </a:r>
            <a:endParaRPr lang="en-US" sz="1220" dirty="0"/>
          </a:p>
        </p:txBody>
      </p:sp>
      <p:sp>
        <p:nvSpPr>
          <p:cNvPr id="18" name="Text 13"/>
          <p:cNvSpPr txBox="1"/>
          <p:nvPr/>
        </p:nvSpPr>
        <p:spPr>
          <a:xfrm>
            <a:off x="2377440" y="4873752"/>
            <a:ext cx="1298448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880" dirty="0">
                <a:solidFill>
                  <a:srgbClr val="C8CE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Разместить ленту в предусмотренном пазу.</a:t>
            </a:r>
            <a:endParaRPr lang="en-US" sz="880" dirty="0"/>
          </a:p>
        </p:txBody>
      </p:sp>
      <p:sp>
        <p:nvSpPr>
          <p:cNvPr id="19" name="Shape 14"/>
          <p:cNvSpPr/>
          <p:nvPr/>
        </p:nvSpPr>
        <p:spPr>
          <a:xfrm>
            <a:off x="3931920" y="1847088"/>
            <a:ext cx="1517904" cy="4087368"/>
          </a:xfrm>
          <a:prstGeom prst="roundRect">
            <a:avLst>
              <a:gd name="adj" fmla="val 3614"/>
            </a:avLst>
          </a:prstGeom>
          <a:solidFill>
            <a:srgbClr val="1C222A"/>
          </a:solidFill>
          <a:ln w="12700">
            <a:solidFill>
              <a:srgbClr val="303842"/>
            </a:solidFill>
            <a:prstDash val="solid"/>
          </a:ln>
        </p:spPr>
      </p:sp>
      <p:pic>
        <p:nvPicPr>
          <p:cNvPr id="20" name="Image 3" descr="/mnt/data/work/assets/steps/03_diffuse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4216" y="2126833"/>
            <a:ext cx="1353312" cy="1479621"/>
          </a:xfrm>
          <a:prstGeom prst="rect">
            <a:avLst/>
          </a:prstGeom>
        </p:spPr>
      </p:pic>
      <p:sp>
        <p:nvSpPr>
          <p:cNvPr id="21" name="Shape 15"/>
          <p:cNvSpPr/>
          <p:nvPr/>
        </p:nvSpPr>
        <p:spPr>
          <a:xfrm>
            <a:off x="4041648" y="3858768"/>
            <a:ext cx="457200" cy="329184"/>
          </a:xfrm>
          <a:prstGeom prst="roundRect">
            <a:avLst>
              <a:gd name="adj" fmla="val 22222"/>
            </a:avLst>
          </a:prstGeom>
          <a:solidFill>
            <a:schemeClr val="accent1"/>
          </a:solidFill>
          <a:ln w="12700">
            <a:solidFill>
              <a:srgbClr val="E52B21">
                <a:alpha val="0"/>
              </a:srgbClr>
            </a:solidFill>
            <a:prstDash val="solid"/>
          </a:ln>
        </p:spPr>
      </p:sp>
      <p:sp>
        <p:nvSpPr>
          <p:cNvPr id="22" name="Text 16"/>
          <p:cNvSpPr txBox="1"/>
          <p:nvPr/>
        </p:nvSpPr>
        <p:spPr>
          <a:xfrm>
            <a:off x="4151376" y="3867912"/>
            <a:ext cx="237744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1000" dirty="0"/>
          </a:p>
        </p:txBody>
      </p:sp>
      <p:sp>
        <p:nvSpPr>
          <p:cNvPr id="23" name="Text 17"/>
          <p:cNvSpPr txBox="1"/>
          <p:nvPr/>
        </p:nvSpPr>
        <p:spPr>
          <a:xfrm>
            <a:off x="4041648" y="4279392"/>
            <a:ext cx="12984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Установить рассеиватель</a:t>
            </a:r>
            <a:endParaRPr lang="en-US" sz="1220" dirty="0"/>
          </a:p>
        </p:txBody>
      </p:sp>
      <p:sp>
        <p:nvSpPr>
          <p:cNvPr id="24" name="Text 18"/>
          <p:cNvSpPr txBox="1"/>
          <p:nvPr/>
        </p:nvSpPr>
        <p:spPr>
          <a:xfrm>
            <a:off x="4041648" y="4873752"/>
            <a:ext cx="1298448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880" dirty="0">
                <a:solidFill>
                  <a:srgbClr val="C8CE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Закрыть световой канал рассеивателем.</a:t>
            </a:r>
            <a:endParaRPr lang="en-US" sz="880" dirty="0"/>
          </a:p>
        </p:txBody>
      </p:sp>
      <p:sp>
        <p:nvSpPr>
          <p:cNvPr id="25" name="Shape 19"/>
          <p:cNvSpPr/>
          <p:nvPr/>
        </p:nvSpPr>
        <p:spPr>
          <a:xfrm>
            <a:off x="5596128" y="1847088"/>
            <a:ext cx="1517904" cy="4087368"/>
          </a:xfrm>
          <a:prstGeom prst="roundRect">
            <a:avLst>
              <a:gd name="adj" fmla="val 3614"/>
            </a:avLst>
          </a:prstGeom>
          <a:solidFill>
            <a:srgbClr val="1C222A"/>
          </a:solidFill>
          <a:ln w="12700">
            <a:solidFill>
              <a:srgbClr val="303842"/>
            </a:solidFill>
            <a:prstDash val="solid"/>
          </a:ln>
        </p:spPr>
      </p:sp>
      <p:pic>
        <p:nvPicPr>
          <p:cNvPr id="26" name="Image 4" descr="/mnt/data/work/assets/steps/04_fix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08276" y="1975104"/>
            <a:ext cx="1293607" cy="1783080"/>
          </a:xfrm>
          <a:prstGeom prst="rect">
            <a:avLst/>
          </a:prstGeom>
        </p:spPr>
      </p:pic>
      <p:sp>
        <p:nvSpPr>
          <p:cNvPr id="27" name="Shape 20"/>
          <p:cNvSpPr/>
          <p:nvPr/>
        </p:nvSpPr>
        <p:spPr>
          <a:xfrm>
            <a:off x="5705856" y="3858768"/>
            <a:ext cx="457200" cy="329184"/>
          </a:xfrm>
          <a:prstGeom prst="roundRect">
            <a:avLst>
              <a:gd name="adj" fmla="val 22222"/>
            </a:avLst>
          </a:prstGeom>
          <a:solidFill>
            <a:srgbClr val="FF0000"/>
          </a:solidFill>
          <a:ln w="12700">
            <a:solidFill>
              <a:srgbClr val="2F5FA7">
                <a:alpha val="0"/>
              </a:srgbClr>
            </a:solidFill>
            <a:prstDash val="solid"/>
          </a:ln>
        </p:spPr>
      </p:sp>
      <p:sp>
        <p:nvSpPr>
          <p:cNvPr id="28" name="Text 21"/>
          <p:cNvSpPr txBox="1"/>
          <p:nvPr/>
        </p:nvSpPr>
        <p:spPr>
          <a:xfrm>
            <a:off x="5815584" y="3867912"/>
            <a:ext cx="237744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en-US" sz="1000" dirty="0"/>
          </a:p>
        </p:txBody>
      </p:sp>
      <p:sp>
        <p:nvSpPr>
          <p:cNvPr id="29" name="Text 22"/>
          <p:cNvSpPr txBox="1"/>
          <p:nvPr/>
        </p:nvSpPr>
        <p:spPr>
          <a:xfrm>
            <a:off x="5705856" y="4279392"/>
            <a:ext cx="12984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Закрепить профиль</a:t>
            </a:r>
            <a:endParaRPr lang="en-US" sz="1220" dirty="0"/>
          </a:p>
        </p:txBody>
      </p:sp>
      <p:sp>
        <p:nvSpPr>
          <p:cNvPr id="30" name="Text 23"/>
          <p:cNvSpPr txBox="1"/>
          <p:nvPr/>
        </p:nvSpPr>
        <p:spPr>
          <a:xfrm>
            <a:off x="5703435" y="4744729"/>
            <a:ext cx="1298448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880" dirty="0">
                <a:solidFill>
                  <a:srgbClr val="C8CE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Прикрутить к торцу столешницы; при необходимости — к стене.</a:t>
            </a:r>
            <a:endParaRPr lang="en-US" sz="880" dirty="0"/>
          </a:p>
        </p:txBody>
      </p:sp>
      <p:sp>
        <p:nvSpPr>
          <p:cNvPr id="31" name="Shape 24"/>
          <p:cNvSpPr/>
          <p:nvPr/>
        </p:nvSpPr>
        <p:spPr>
          <a:xfrm>
            <a:off x="7260336" y="1847088"/>
            <a:ext cx="1517904" cy="4087368"/>
          </a:xfrm>
          <a:prstGeom prst="roundRect">
            <a:avLst>
              <a:gd name="adj" fmla="val 3614"/>
            </a:avLst>
          </a:prstGeom>
          <a:solidFill>
            <a:srgbClr val="1C222A"/>
          </a:solidFill>
          <a:ln w="12700">
            <a:solidFill>
              <a:srgbClr val="303842"/>
            </a:solidFill>
            <a:prstDash val="solid"/>
          </a:ln>
        </p:spPr>
      </p:sp>
      <p:pic>
        <p:nvPicPr>
          <p:cNvPr id="32" name="Image 5" descr="/mnt/data/work/assets/steps/05_panel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83653" y="1975104"/>
            <a:ext cx="1271270" cy="1783080"/>
          </a:xfrm>
          <a:prstGeom prst="rect">
            <a:avLst/>
          </a:prstGeom>
        </p:spPr>
      </p:pic>
      <p:sp>
        <p:nvSpPr>
          <p:cNvPr id="33" name="Shape 25"/>
          <p:cNvSpPr/>
          <p:nvPr/>
        </p:nvSpPr>
        <p:spPr>
          <a:xfrm>
            <a:off x="7370064" y="3858768"/>
            <a:ext cx="457200" cy="329184"/>
          </a:xfrm>
          <a:prstGeom prst="roundRect">
            <a:avLst>
              <a:gd name="adj" fmla="val 22222"/>
            </a:avLst>
          </a:prstGeom>
          <a:solidFill>
            <a:srgbClr val="2F5FA7"/>
          </a:solidFill>
          <a:ln w="12700">
            <a:solidFill>
              <a:srgbClr val="2F5FA7">
                <a:alpha val="0"/>
              </a:srgbClr>
            </a:solidFill>
            <a:prstDash val="solid"/>
          </a:ln>
        </p:spPr>
      </p:sp>
      <p:sp>
        <p:nvSpPr>
          <p:cNvPr id="34" name="Text 26"/>
          <p:cNvSpPr txBox="1"/>
          <p:nvPr/>
        </p:nvSpPr>
        <p:spPr>
          <a:xfrm>
            <a:off x="7479792" y="3867912"/>
            <a:ext cx="237744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05</a:t>
            </a:r>
            <a:endParaRPr lang="en-US" sz="1000" dirty="0"/>
          </a:p>
        </p:txBody>
      </p:sp>
      <p:sp>
        <p:nvSpPr>
          <p:cNvPr id="35" name="Text 27"/>
          <p:cNvSpPr txBox="1"/>
          <p:nvPr/>
        </p:nvSpPr>
        <p:spPr>
          <a:xfrm>
            <a:off x="7370064" y="4279392"/>
            <a:ext cx="12984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Вставить </a:t>
            </a:r>
            <a:r>
              <a:rPr lang="en-US" sz="1220" b="1" dirty="0" err="1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стеновую</a:t>
            </a:r>
            <a:r>
              <a:rPr lang="en-US" sz="122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20" b="1" dirty="0" err="1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панель</a:t>
            </a:r>
            <a:r>
              <a:rPr lang="ru-RU" sz="122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в </a:t>
            </a:r>
            <a:r>
              <a:rPr lang="ru-RU" sz="1220" b="1" dirty="0" err="1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водоотбойник</a:t>
            </a:r>
            <a:endParaRPr lang="en-US" sz="1220" dirty="0"/>
          </a:p>
        </p:txBody>
      </p:sp>
      <p:sp>
        <p:nvSpPr>
          <p:cNvPr id="36" name="Text 28"/>
          <p:cNvSpPr txBox="1"/>
          <p:nvPr/>
        </p:nvSpPr>
        <p:spPr>
          <a:xfrm>
            <a:off x="7356475" y="4833107"/>
            <a:ext cx="1298448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880" dirty="0">
                <a:solidFill>
                  <a:srgbClr val="C8CE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Установить панель в верхний паз водоотбойника.</a:t>
            </a:r>
            <a:endParaRPr lang="en-US" sz="880" dirty="0"/>
          </a:p>
        </p:txBody>
      </p:sp>
      <p:sp>
        <p:nvSpPr>
          <p:cNvPr id="37" name="Shape 29"/>
          <p:cNvSpPr/>
          <p:nvPr/>
        </p:nvSpPr>
        <p:spPr>
          <a:xfrm>
            <a:off x="8924544" y="1847088"/>
            <a:ext cx="1517904" cy="4087368"/>
          </a:xfrm>
          <a:prstGeom prst="roundRect">
            <a:avLst>
              <a:gd name="adj" fmla="val 3614"/>
            </a:avLst>
          </a:prstGeom>
          <a:solidFill>
            <a:srgbClr val="1C222A"/>
          </a:solidFill>
          <a:ln w="12700">
            <a:solidFill>
              <a:srgbClr val="303842"/>
            </a:solidFill>
            <a:prstDash val="solid"/>
          </a:ln>
        </p:spPr>
      </p:sp>
      <p:pic>
        <p:nvPicPr>
          <p:cNvPr id="38" name="Image 6" descr="/mnt/data/work/assets/steps/06_seal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06840" y="2153412"/>
            <a:ext cx="1353312" cy="1426464"/>
          </a:xfrm>
          <a:prstGeom prst="rect">
            <a:avLst/>
          </a:prstGeom>
        </p:spPr>
      </p:pic>
      <p:sp>
        <p:nvSpPr>
          <p:cNvPr id="39" name="Shape 30"/>
          <p:cNvSpPr/>
          <p:nvPr/>
        </p:nvSpPr>
        <p:spPr>
          <a:xfrm>
            <a:off x="9034272" y="3858768"/>
            <a:ext cx="457200" cy="329184"/>
          </a:xfrm>
          <a:prstGeom prst="roundRect">
            <a:avLst>
              <a:gd name="adj" fmla="val 22222"/>
            </a:avLst>
          </a:prstGeom>
          <a:solidFill>
            <a:srgbClr val="FF0000"/>
          </a:solidFill>
          <a:ln w="12700">
            <a:solidFill>
              <a:srgbClr val="2F5FA7">
                <a:alpha val="0"/>
              </a:srgbClr>
            </a:solidFill>
            <a:prstDash val="solid"/>
          </a:ln>
        </p:spPr>
      </p:sp>
      <p:sp>
        <p:nvSpPr>
          <p:cNvPr id="40" name="Text 31"/>
          <p:cNvSpPr txBox="1"/>
          <p:nvPr/>
        </p:nvSpPr>
        <p:spPr>
          <a:xfrm>
            <a:off x="9144000" y="3867912"/>
            <a:ext cx="237744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06</a:t>
            </a:r>
            <a:endParaRPr lang="en-US" sz="1000" dirty="0"/>
          </a:p>
        </p:txBody>
      </p:sp>
      <p:sp>
        <p:nvSpPr>
          <p:cNvPr id="41" name="Text 32"/>
          <p:cNvSpPr txBox="1"/>
          <p:nvPr/>
        </p:nvSpPr>
        <p:spPr>
          <a:xfrm>
            <a:off x="9034272" y="4279392"/>
            <a:ext cx="12984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Добавить уплотнитель</a:t>
            </a:r>
            <a:endParaRPr lang="en-US" sz="1220" dirty="0"/>
          </a:p>
        </p:txBody>
      </p:sp>
      <p:sp>
        <p:nvSpPr>
          <p:cNvPr id="42" name="Text 33"/>
          <p:cNvSpPr txBox="1"/>
          <p:nvPr/>
        </p:nvSpPr>
        <p:spPr>
          <a:xfrm>
            <a:off x="9006840" y="4814316"/>
            <a:ext cx="1298448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880" dirty="0">
                <a:solidFill>
                  <a:srgbClr val="C8CE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Установить его на торцы стеновой панели.</a:t>
            </a:r>
            <a:endParaRPr lang="en-US" sz="880" dirty="0"/>
          </a:p>
        </p:txBody>
      </p:sp>
      <p:sp>
        <p:nvSpPr>
          <p:cNvPr id="43" name="Shape 34"/>
          <p:cNvSpPr/>
          <p:nvPr/>
        </p:nvSpPr>
        <p:spPr>
          <a:xfrm>
            <a:off x="10588752" y="1847088"/>
            <a:ext cx="1517904" cy="4087368"/>
          </a:xfrm>
          <a:prstGeom prst="roundRect">
            <a:avLst>
              <a:gd name="adj" fmla="val 3614"/>
            </a:avLst>
          </a:prstGeom>
          <a:solidFill>
            <a:srgbClr val="1C222A"/>
          </a:solidFill>
          <a:ln w="12700">
            <a:solidFill>
              <a:srgbClr val="303842"/>
            </a:solidFill>
            <a:prstDash val="solid"/>
          </a:ln>
        </p:spPr>
      </p:sp>
      <p:pic>
        <p:nvPicPr>
          <p:cNvPr id="44" name="Image 7" descr="/mnt/data/work/assets/steps/07_u_profil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71048" y="2163625"/>
            <a:ext cx="1353312" cy="1406038"/>
          </a:xfrm>
          <a:prstGeom prst="rect">
            <a:avLst/>
          </a:prstGeom>
        </p:spPr>
      </p:pic>
      <p:sp>
        <p:nvSpPr>
          <p:cNvPr id="45" name="Shape 35"/>
          <p:cNvSpPr/>
          <p:nvPr/>
        </p:nvSpPr>
        <p:spPr>
          <a:xfrm>
            <a:off x="10698480" y="3858768"/>
            <a:ext cx="457200" cy="329184"/>
          </a:xfrm>
          <a:prstGeom prst="roundRect">
            <a:avLst>
              <a:gd name="adj" fmla="val 22222"/>
            </a:avLst>
          </a:prstGeom>
          <a:solidFill>
            <a:srgbClr val="2F5FA7"/>
          </a:solidFill>
          <a:ln w="12700">
            <a:solidFill>
              <a:srgbClr val="2F5FA7">
                <a:alpha val="0"/>
              </a:srgbClr>
            </a:solidFill>
            <a:prstDash val="solid"/>
          </a:ln>
        </p:spPr>
      </p:sp>
      <p:sp>
        <p:nvSpPr>
          <p:cNvPr id="46" name="Text 36"/>
          <p:cNvSpPr txBox="1"/>
          <p:nvPr/>
        </p:nvSpPr>
        <p:spPr>
          <a:xfrm>
            <a:off x="10808208" y="3867912"/>
            <a:ext cx="237744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07</a:t>
            </a:r>
            <a:endParaRPr lang="en-US" sz="1000" dirty="0"/>
          </a:p>
        </p:txBody>
      </p:sp>
      <p:sp>
        <p:nvSpPr>
          <p:cNvPr id="47" name="Text 37"/>
          <p:cNvSpPr txBox="1"/>
          <p:nvPr/>
        </p:nvSpPr>
        <p:spPr>
          <a:xfrm>
            <a:off x="10698480" y="4279392"/>
            <a:ext cx="12984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Закрыть торцы</a:t>
            </a:r>
            <a:endParaRPr lang="en-US" sz="1220" dirty="0"/>
          </a:p>
        </p:txBody>
      </p:sp>
      <p:sp>
        <p:nvSpPr>
          <p:cNvPr id="48" name="Text 38"/>
          <p:cNvSpPr txBox="1"/>
          <p:nvPr/>
        </p:nvSpPr>
        <p:spPr>
          <a:xfrm>
            <a:off x="10684764" y="4736592"/>
            <a:ext cx="1298448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880" dirty="0">
                <a:solidFill>
                  <a:srgbClr val="C8CE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Установить П-</a:t>
            </a:r>
            <a:r>
              <a:rPr lang="en-US" sz="880" dirty="0" err="1">
                <a:solidFill>
                  <a:srgbClr val="C8CE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образный</a:t>
            </a:r>
            <a:r>
              <a:rPr lang="en-US" sz="880" dirty="0">
                <a:solidFill>
                  <a:srgbClr val="C8CE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880" dirty="0" err="1">
                <a:solidFill>
                  <a:srgbClr val="C8CE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профиль</a:t>
            </a:r>
            <a:r>
              <a:rPr lang="ru-RU" sz="880" dirty="0">
                <a:solidFill>
                  <a:srgbClr val="C8CE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на торцы</a:t>
            </a:r>
            <a:endParaRPr lang="en-US" sz="880" dirty="0"/>
          </a:p>
        </p:txBody>
      </p:sp>
      <p:sp>
        <p:nvSpPr>
          <p:cNvPr id="49" name="Shape 39"/>
          <p:cNvSpPr/>
          <p:nvPr/>
        </p:nvSpPr>
        <p:spPr>
          <a:xfrm>
            <a:off x="594360" y="6510528"/>
            <a:ext cx="1234440" cy="0"/>
          </a:xfrm>
          <a:prstGeom prst="line">
            <a:avLst/>
          </a:prstGeom>
          <a:noFill/>
          <a:ln w="19050">
            <a:solidFill>
              <a:srgbClr val="E52B21"/>
            </a:solidFill>
            <a:prstDash val="solid"/>
          </a:ln>
        </p:spPr>
      </p:sp>
      <p:sp>
        <p:nvSpPr>
          <p:cNvPr id="50" name="Shape 40"/>
          <p:cNvSpPr/>
          <p:nvPr/>
        </p:nvSpPr>
        <p:spPr>
          <a:xfrm>
            <a:off x="1847088" y="6510528"/>
            <a:ext cx="777240" cy="0"/>
          </a:xfrm>
          <a:prstGeom prst="line">
            <a:avLst/>
          </a:prstGeom>
          <a:noFill/>
          <a:ln w="19050">
            <a:solidFill>
              <a:srgbClr val="2F5FA7"/>
            </a:solidFill>
            <a:prstDash val="solid"/>
          </a:ln>
        </p:spPr>
      </p:sp>
      <p:sp>
        <p:nvSpPr>
          <p:cNvPr id="51" name="Text 41"/>
          <p:cNvSpPr txBox="1"/>
          <p:nvPr/>
        </p:nvSpPr>
        <p:spPr>
          <a:xfrm>
            <a:off x="2724912" y="6391656"/>
            <a:ext cx="4389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50" b="1" kern="0" spc="70" dirty="0">
                <a:solidFill>
                  <a:srgbClr val="C9CE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AVIRA · ЦЕНТР АЛЮМИНИЕВЫХ РЕШЕНИЙ</a:t>
            </a:r>
            <a:endParaRPr lang="en-US" sz="850" dirty="0"/>
          </a:p>
        </p:txBody>
      </p:sp>
      <p:sp>
        <p:nvSpPr>
          <p:cNvPr id="52" name="Text 42"/>
          <p:cNvSpPr txBox="1"/>
          <p:nvPr/>
        </p:nvSpPr>
        <p:spPr>
          <a:xfrm>
            <a:off x="11082528" y="6364224"/>
            <a:ext cx="502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dirty="0">
                <a:solidFill>
                  <a:srgbClr val="BFC5C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07</a:t>
            </a:r>
            <a:endParaRPr lang="en-US" sz="9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12000"/>
    </mc:Choice>
    <mc:Fallback>
      <p:transition advClick="0" advTm="12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44D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ater_deflector_deck/assets/hero_compare.jpg"/>
          <p:cNvPicPr>
            <a:picLocks noChangeAspect="1"/>
          </p:cNvPicPr>
          <p:nvPr/>
        </p:nvPicPr>
        <p:blipFill>
          <a:blip r:embed="rId3"/>
          <a:srcRect t="22401" b="2240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61D">
              <a:alpha val="48000"/>
            </a:srgbClr>
          </a:solidFill>
          <a:ln w="12700">
            <a:solidFill>
              <a:srgbClr val="11161D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0" y="4572000"/>
            <a:ext cx="12191695" cy="2286000"/>
          </a:xfrm>
          <a:prstGeom prst="rect">
            <a:avLst/>
          </a:prstGeom>
          <a:solidFill>
            <a:srgbClr val="244D86">
              <a:alpha val="98000"/>
            </a:srgbClr>
          </a:solidFill>
          <a:ln w="12700">
            <a:solidFill>
              <a:srgbClr val="244D86">
                <a:alpha val="0"/>
              </a:srgbClr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658368" y="4041648"/>
            <a:ext cx="7132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100" b="1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Алюминиевый водоотбойник AVIRA</a:t>
            </a:r>
            <a:endParaRPr lang="en-US" sz="3100" dirty="0"/>
          </a:p>
        </p:txBody>
      </p:sp>
      <p:sp>
        <p:nvSpPr>
          <p:cNvPr id="8" name="Text 4"/>
          <p:cNvSpPr/>
          <p:nvPr/>
        </p:nvSpPr>
        <p:spPr>
          <a:xfrm>
            <a:off x="667512" y="4773168"/>
            <a:ext cx="6400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20" dirty="0">
                <a:solidFill>
                  <a:srgbClr val="E2EB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Два исполнения. Единый стиль. Окрашивание алюминиевых элементов кухни в один цвет.</a:t>
            </a:r>
            <a:endParaRPr lang="en-US" sz="1620" dirty="0"/>
          </a:p>
        </p:txBody>
      </p:sp>
      <p:sp>
        <p:nvSpPr>
          <p:cNvPr id="9" name="Shape 5"/>
          <p:cNvSpPr/>
          <p:nvPr/>
        </p:nvSpPr>
        <p:spPr>
          <a:xfrm>
            <a:off x="8641080" y="4736592"/>
            <a:ext cx="2724912" cy="566928"/>
          </a:xfrm>
          <a:prstGeom prst="roundRect">
            <a:avLst>
              <a:gd name="adj" fmla="val 12903"/>
            </a:avLst>
          </a:prstGeom>
          <a:solidFill>
            <a:srgbClr val="E5291A"/>
          </a:solidFill>
          <a:ln w="12700">
            <a:solidFill>
              <a:srgbClr val="E5291A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8851392" y="4919472"/>
            <a:ext cx="2286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kern="0" spc="6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НОВЫЙ ПРОДУКТ ДЛЯ ВАШИХ ПРОЕКТОВ</a:t>
            </a:r>
            <a:endParaRPr lang="en-US" sz="850" dirty="0"/>
          </a:p>
        </p:txBody>
      </p:sp>
      <p:sp>
        <p:nvSpPr>
          <p:cNvPr id="11" name="Text 7"/>
          <p:cNvSpPr/>
          <p:nvPr/>
        </p:nvSpPr>
        <p:spPr>
          <a:xfrm>
            <a:off x="676656" y="6199632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90" dirty="0">
                <a:solidFill>
                  <a:srgbClr val="BFD0E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AVIRA · ЦЕНТР АЛЮМИНИЕВЫХ РЕШЕНИЙ</a:t>
            </a:r>
            <a:endParaRPr lang="en-US" sz="800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542ABB7-96C8-BD68-6158-F820D1AF2F13}"/>
              </a:ext>
            </a:extLst>
          </p:cNvPr>
          <p:cNvSpPr/>
          <p:nvPr/>
        </p:nvSpPr>
        <p:spPr>
          <a:xfrm>
            <a:off x="667511" y="326708"/>
            <a:ext cx="1882741" cy="115604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Image 1" descr="/mnt/data/water_deflector_deck/assets/logo_avir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227" y="185501"/>
            <a:ext cx="1703913" cy="14199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12000"/>
    </mc:Choice>
    <mc:Fallback>
      <p:transition advClick="0" advTm="12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Inter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529</Words>
  <Application>Microsoft Office PowerPoint</Application>
  <PresentationFormat>Широкоэкранный</PresentationFormat>
  <Paragraphs>120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Inter</vt:lpstr>
      <vt:lpstr>Inter Display</vt:lpstr>
      <vt:lpstr>Noto Sans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AVIRA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Кухонный водоотбойник AVIRA</dc:title>
  <dc:subject>Кухонный алюминиевый водоотбойник с подсветкой и без</dc:subject>
  <dc:creator>AVIRA — Центр алюминиевых решений</dc:creator>
  <cp:lastModifiedBy>admin</cp:lastModifiedBy>
  <cp:revision>9</cp:revision>
  <dcterms:created xsi:type="dcterms:W3CDTF">2026-08-10T13:33:16Z</dcterms:created>
  <dcterms:modified xsi:type="dcterms:W3CDTF">2026-08-19T08:40:23Z</dcterms:modified>
</cp:coreProperties>
</file>